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90" r:id="rId3"/>
    <p:sldId id="272" r:id="rId4"/>
    <p:sldId id="274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338" r:id="rId14"/>
    <p:sldId id="339" r:id="rId15"/>
    <p:sldId id="340" r:id="rId16"/>
    <p:sldId id="342" r:id="rId17"/>
    <p:sldId id="341" r:id="rId18"/>
    <p:sldId id="343" r:id="rId19"/>
    <p:sldId id="344" r:id="rId20"/>
    <p:sldId id="345" r:id="rId21"/>
    <p:sldId id="346" r:id="rId22"/>
    <p:sldId id="347" r:id="rId23"/>
    <p:sldId id="34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292" r:id="rId44"/>
    <p:sldId id="291" r:id="rId45"/>
    <p:sldId id="294" r:id="rId46"/>
    <p:sldId id="293" r:id="rId47"/>
    <p:sldId id="316" r:id="rId48"/>
    <p:sldId id="317" r:id="rId49"/>
    <p:sldId id="318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FCB"/>
    <a:srgbClr val="CCFF99"/>
    <a:srgbClr val="004821"/>
    <a:srgbClr val="8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6" autoAdjust="0"/>
    <p:restoredTop sz="94660"/>
  </p:normalViewPr>
  <p:slideViewPr>
    <p:cSldViewPr>
      <p:cViewPr varScale="1">
        <p:scale>
          <a:sx n="70" d="100"/>
          <a:sy n="70" d="100"/>
        </p:scale>
        <p:origin x="-13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286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EA034-4DFD-4B36-AAF8-74A374848EAA}" type="datetimeFigureOut">
              <a:rPr lang="ru-RU" smtClean="0"/>
              <a:t>21.05.2012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1F494-9706-4D54-98F7-ECA70C824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02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11E28-BFF5-4624-AEC8-C235E77A5E0A}" type="datetimeFigureOut">
              <a:rPr lang="ru-RU" smtClean="0"/>
              <a:t>21.05.2012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AE865-A8BD-4057-B7B9-21DFBC6D5D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8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/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9552" y="6957392"/>
            <a:ext cx="2133600" cy="365125"/>
          </a:xfrm>
        </p:spPr>
        <p:txBody>
          <a:bodyPr/>
          <a:lstStyle/>
          <a:p>
            <a:fld id="{6431E467-7B4B-44F4-AA54-FA24E69C3307}" type="datetime1">
              <a:rPr lang="ru-RU" smtClean="0"/>
              <a:t>21.05.2012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6165" y="6957392"/>
            <a:ext cx="28956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0232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132204" y="6501297"/>
            <a:ext cx="1944216" cy="144000"/>
          </a:xfrm>
          <a:prstGeom prst="rect">
            <a:avLst/>
          </a:prstGeom>
          <a:noFill/>
          <a:effectLst>
            <a:reflection stA="50000" endPos="79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00" b="0" spc="200" baseline="0" dirty="0" smtClean="0">
                <a:effectLst/>
                <a:latin typeface="Gloucester MT Extra Condensed" pitchFamily="18" charset="0"/>
              </a:rPr>
              <a:t>AUTOMATED-TESTING.INFO</a:t>
            </a:r>
            <a:endParaRPr lang="ru-RU" sz="1100" b="0" spc="200" baseline="0" dirty="0">
              <a:effectLst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 rot="21035329">
            <a:off x="5878822" y="5720784"/>
            <a:ext cx="3129642" cy="767385"/>
            <a:chOff x="146214" y="125122"/>
            <a:chExt cx="3129642" cy="767385"/>
          </a:xfrm>
        </p:grpSpPr>
        <p:pic>
          <p:nvPicPr>
            <p:cNvPr id="17" name="Picture 2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20656794">
              <a:off x="2555776" y="125122"/>
              <a:ext cx="720080" cy="720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Group 20"/>
            <p:cNvGrpSpPr/>
            <p:nvPr userDrawn="1"/>
          </p:nvGrpSpPr>
          <p:grpSpPr>
            <a:xfrm>
              <a:off x="146214" y="132229"/>
              <a:ext cx="2215718" cy="760278"/>
              <a:chOff x="703852" y="580489"/>
              <a:chExt cx="3257112" cy="1117611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049659">
                <a:off x="1308560" y="980727"/>
                <a:ext cx="714666" cy="7200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80521">
                <a:off x="703852" y="963643"/>
                <a:ext cx="360040" cy="3600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65398">
                <a:off x="2269811" y="580489"/>
                <a:ext cx="725494" cy="7200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49717">
                <a:off x="3240883" y="738165"/>
                <a:ext cx="720081" cy="7200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1975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AA14-747C-45EC-B625-E2F2D438532A}" type="datetime1">
              <a:rPr lang="ru-RU" smtClean="0"/>
              <a:t>21.05.2012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11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735B-7AD0-48B8-B773-D3B42DEF9F84}" type="datetime1">
              <a:rPr lang="ru-RU" smtClean="0"/>
              <a:t>21.05.2012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3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560" y="6547593"/>
            <a:ext cx="1259632" cy="169282"/>
          </a:xfrm>
        </p:spPr>
        <p:txBody>
          <a:bodyPr/>
          <a:lstStyle>
            <a:lvl1pPr algn="ctr"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fld id="{792C099D-51BE-4419-9E83-34BA2D03BF5D}" type="datetime1">
              <a:rPr lang="ru-RU" smtClean="0"/>
              <a:t>21.05.2012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7704" y="6545731"/>
            <a:ext cx="5224500" cy="171145"/>
          </a:xfrm>
        </p:spPr>
        <p:txBody>
          <a:bodyPr/>
          <a:lstStyle>
            <a:lvl1pPr algn="ctr"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96" y="6543720"/>
            <a:ext cx="504056" cy="173155"/>
          </a:xfrm>
        </p:spPr>
        <p:txBody>
          <a:bodyPr/>
          <a:lstStyle>
            <a:lvl1pPr>
              <a:defRPr sz="6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5400000">
            <a:off x="-180020" y="656692"/>
            <a:ext cx="720080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49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536" y="6957392"/>
            <a:ext cx="2133600" cy="365125"/>
          </a:xfrm>
        </p:spPr>
        <p:txBody>
          <a:bodyPr/>
          <a:lstStyle/>
          <a:p>
            <a:fld id="{90BE21EE-2753-4401-9FBF-FAB9B2CFD491}" type="datetime1">
              <a:rPr lang="ru-RU" smtClean="0"/>
              <a:t>21.05.2012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1840" y="6957392"/>
            <a:ext cx="2895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16216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49044"/>
            <a:ext cx="432048" cy="432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7132204" y="6501297"/>
            <a:ext cx="1944216" cy="144000"/>
          </a:xfrm>
          <a:prstGeom prst="rect">
            <a:avLst/>
          </a:prstGeom>
          <a:noFill/>
          <a:effectLst>
            <a:reflection stA="50000" endPos="79000" dist="889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1100" b="0" spc="200" baseline="0" dirty="0" smtClean="0">
                <a:effectLst/>
                <a:latin typeface="Gloucester MT Extra Condensed" pitchFamily="18" charset="0"/>
              </a:rPr>
              <a:t>AUTOMATED-TESTING.INFO</a:t>
            </a:r>
            <a:endParaRPr lang="ru-RU" sz="1100" b="0" spc="200" baseline="0" dirty="0">
              <a:effectLst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7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5536" y="6885384"/>
            <a:ext cx="2133600" cy="365125"/>
          </a:xfrm>
        </p:spPr>
        <p:txBody>
          <a:bodyPr/>
          <a:lstStyle/>
          <a:p>
            <a:fld id="{5EC174C2-BE07-4F85-906B-D46DCF250609}" type="datetime1">
              <a:rPr lang="ru-RU" smtClean="0"/>
              <a:t>21.05.2012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9832" y="6885384"/>
            <a:ext cx="28956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88224" y="6914038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10800000">
            <a:off x="-10728" y="476672"/>
            <a:ext cx="362747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31" name="TextBox 30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3" name="Straight Connector 32"/>
            <p:cNvCxnSpPr>
              <a:stCxn id="32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25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67544" y="6957392"/>
            <a:ext cx="2133600" cy="365125"/>
          </a:xfrm>
        </p:spPr>
        <p:txBody>
          <a:bodyPr/>
          <a:lstStyle/>
          <a:p>
            <a:fld id="{4E47D2DE-CDCC-4F4A-80F4-176DC7D2D21D}" type="datetime1">
              <a:rPr lang="ru-RU" smtClean="0"/>
              <a:t>21.05.2012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31840" y="6957392"/>
            <a:ext cx="28956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60232" y="6957392"/>
            <a:ext cx="2133600" cy="365125"/>
          </a:xfrm>
        </p:spPr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-1" y="476672"/>
            <a:ext cx="360041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8" name="TextBox 17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0" name="Straight Connector 19"/>
            <p:cNvCxnSpPr>
              <a:stCxn id="19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701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782-CB1A-4D8D-A85D-8253C541460D}" type="datetime1">
              <a:rPr lang="ru-RU" smtClean="0"/>
              <a:t>21.05.2012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Straight Connector 9"/>
            <p:cNvCxnSpPr>
              <a:stCxn id="9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16200000" flipV="1">
            <a:off x="-180020" y="656692"/>
            <a:ext cx="720080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06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41D8-EF48-488C-91E7-641CD4E6A17F}" type="datetime1">
              <a:rPr lang="ru-RU" smtClean="0"/>
              <a:t>21.05.2012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Connector 8"/>
            <p:cNvCxnSpPr>
              <a:stCxn id="8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35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AAC-F5F7-4355-B255-0395FB421FF1}" type="datetime1">
              <a:rPr lang="ru-RU" smtClean="0"/>
              <a:t>21.05.2012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707" y="476672"/>
            <a:ext cx="357333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>
              <a:stCxn id="12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18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9B7E-3121-40B8-8C53-75270044E49B}" type="datetime1">
              <a:rPr lang="ru-RU" smtClean="0"/>
              <a:t>21.05.2012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496" y="6543720"/>
            <a:ext cx="504056" cy="1731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6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56B8CD2-A8B3-41B0-B02C-5B2C28F6DA9C}" type="slidenum">
              <a:rPr lang="ru-RU" smtClean="0"/>
              <a:pPr algn="ctr"/>
              <a:t>‹#›</a:t>
            </a:fld>
            <a:endParaRPr lang="ru-RU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682" y="6484067"/>
            <a:ext cx="9152021" cy="401317"/>
            <a:chOff x="-1682" y="6484067"/>
            <a:chExt cx="9152021" cy="40131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132204" y="6501297"/>
              <a:ext cx="1944216" cy="144000"/>
            </a:xfrm>
            <a:prstGeom prst="rect">
              <a:avLst/>
            </a:prstGeom>
            <a:noFill/>
            <a:effectLst>
              <a:reflection stA="50000" endPos="79000" dist="889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r>
                <a:rPr lang="en-US" sz="1100" b="0" spc="200" baseline="0" dirty="0" smtClean="0">
                  <a:effectLst/>
                  <a:latin typeface="Gloucester MT Extra Condensed" pitchFamily="18" charset="0"/>
                </a:rPr>
                <a:t>AUTOMATED-TESTING.INFO</a:t>
              </a:r>
              <a:endParaRPr lang="ru-RU" sz="1100" b="0" spc="200" baseline="0" dirty="0">
                <a:effectLst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8948161" y="6484067"/>
              <a:ext cx="202178" cy="401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1"/>
            </p:cNvCxnSpPr>
            <p:nvPr userDrawn="1"/>
          </p:nvCxnSpPr>
          <p:spPr>
            <a:xfrm flipH="1">
              <a:off x="-1682" y="6684726"/>
              <a:ext cx="89498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40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9573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23545-B7F4-44A5-ABCF-E34F9135435C}" type="datetime1">
              <a:rPr lang="ru-RU" smtClean="0"/>
              <a:t>21.05.2012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9573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8224" y="68866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B8CD2-A8B3-41B0-B02C-5B2C28F6DA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16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goo.gl/aJTn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concordion.org/Technique.html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habrahabr.ru/post/143616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-testing.ru/forum/topic/19221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dannorth.net/introducing-bdd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isfice.com/blog/archives/638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Запускаемая спецификация на </a:t>
            </a:r>
            <a:r>
              <a:rPr lang="ru-RU" dirty="0" err="1"/>
              <a:t>SpecFlow</a:t>
            </a:r>
            <a:r>
              <a:rPr lang="ru-RU" dirty="0"/>
              <a:t> с использованием </a:t>
            </a:r>
            <a:r>
              <a:rPr lang="ru-RU" dirty="0" err="1"/>
              <a:t>WatiN</a:t>
            </a:r>
            <a:r>
              <a:rPr lang="ru-RU" dirty="0"/>
              <a:t> для .NET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ru-RU" spc="300" dirty="0" smtClean="0">
                <a:latin typeface="Georgia" pitchFamily="18" charset="0"/>
              </a:rPr>
              <a:t>Дмитрий </a:t>
            </a:r>
            <a:r>
              <a:rPr lang="en-US" spc="300" dirty="0" smtClean="0">
                <a:latin typeface="Georgia" pitchFamily="18" charset="0"/>
              </a:rPr>
              <a:t> </a:t>
            </a:r>
            <a:r>
              <a:rPr lang="ru-RU" spc="300" dirty="0" err="1" smtClean="0">
                <a:latin typeface="Georgia" pitchFamily="18" charset="0"/>
              </a:rPr>
              <a:t>Жарий</a:t>
            </a:r>
            <a:endParaRPr lang="en-US" spc="300" dirty="0" smtClean="0">
              <a:latin typeface="Georgia" pitchFamily="18" charset="0"/>
            </a:endParaRPr>
          </a:p>
          <a:p>
            <a:r>
              <a:rPr lang="en-US" spc="300" dirty="0" smtClean="0">
                <a:latin typeface="Georgia" pitchFamily="18" charset="0"/>
              </a:rPr>
              <a:t>http://zhariy.com</a:t>
            </a:r>
            <a:endParaRPr lang="en-US" spc="300" dirty="0">
              <a:latin typeface="Georgia" pitchFamily="18" charset="0"/>
            </a:endParaRPr>
          </a:p>
          <a:p>
            <a:r>
              <a:rPr lang="en-US" spc="300" dirty="0" smtClean="0">
                <a:latin typeface="Georgia" pitchFamily="18" charset="0"/>
              </a:rPr>
              <a:t>EPAM Systems</a:t>
            </a:r>
            <a:endParaRPr lang="ru-RU" spc="300" dirty="0">
              <a:latin typeface="Georg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8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10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996401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76672"/>
            <a:ext cx="1116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494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179512" y="2060847"/>
            <a:ext cx="5505223" cy="2068369"/>
          </a:xfrm>
          <a:prstGeom prst="wedgeRectCallout">
            <a:avLst>
              <a:gd name="adj1" fmla="val 46556"/>
              <a:gd name="adj2" fmla="val 781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 smtClean="0"/>
              <a:t>Ой, круто!</a:t>
            </a:r>
          </a:p>
          <a:p>
            <a:r>
              <a:rPr lang="ru-RU" sz="2400" dirty="0" smtClean="0"/>
              <a:t>Теперь все те кто заказывает Слонов будут читать больше книг, потому что доставка 5-ти книг и одного слона ведь тоже бесплатная?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199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11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8070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11" y="2877695"/>
            <a:ext cx="1707453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8070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ая выноска 5"/>
          <p:cNvSpPr/>
          <p:nvPr/>
        </p:nvSpPr>
        <p:spPr>
          <a:xfrm>
            <a:off x="2123728" y="942126"/>
            <a:ext cx="3960440" cy="1872208"/>
          </a:xfrm>
          <a:prstGeom prst="wedgeRectCallout">
            <a:avLst>
              <a:gd name="adj1" fmla="val -37373"/>
              <a:gd name="adj2" fmla="val 75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 smtClean="0"/>
              <a:t>Сло</a:t>
            </a:r>
            <a:r>
              <a:rPr lang="ru-RU" sz="2400" dirty="0" smtClean="0"/>
              <a:t>… каких еще слонов?! Нет, это касается только книг</a:t>
            </a:r>
            <a:r>
              <a:rPr lang="ru-RU" sz="2400" dirty="0"/>
              <a:t>, </a:t>
            </a:r>
            <a:r>
              <a:rPr lang="ru-RU" sz="2400" dirty="0" err="1" smtClean="0"/>
              <a:t>п’нятненько</a:t>
            </a:r>
            <a:r>
              <a:rPr lang="ru-RU" sz="2400" dirty="0" smtClean="0"/>
              <a:t>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300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снова всё вместе!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Feature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b="1" dirty="0"/>
              <a:t> </a:t>
            </a:r>
            <a:r>
              <a:rPr lang="ru-RU" sz="1800" dirty="0"/>
              <a:t>Бесплатная доставка книг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</a:t>
            </a:r>
            <a:r>
              <a:rPr lang="ru-RU" sz="1800" dirty="0"/>
              <a:t>заказе 5-ти и более книг, клиент получает бесплатную </a:t>
            </a:r>
            <a:r>
              <a:rPr lang="ru-RU" sz="1800" dirty="0" smtClean="0"/>
              <a:t>доставку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заказе книг и других товаров – доставка всегда стандартная</a:t>
            </a:r>
          </a:p>
          <a:p>
            <a:pPr marL="400050" lvl="1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600" b="1" dirty="0" err="1" smtClean="0">
                <a:solidFill>
                  <a:srgbClr val="002060"/>
                </a:solidFill>
              </a:rPr>
              <a:t>Scenario</a:t>
            </a:r>
            <a:r>
              <a:rPr lang="ru-RU" sz="1600" b="1" dirty="0" smtClean="0">
                <a:solidFill>
                  <a:srgbClr val="002060"/>
                </a:solidFill>
              </a:rPr>
              <a:t> </a:t>
            </a:r>
            <a:r>
              <a:rPr lang="ru-RU" sz="1600" b="1" dirty="0" err="1">
                <a:solidFill>
                  <a:srgbClr val="002060"/>
                </a:solidFill>
              </a:rPr>
              <a:t>Outline</a:t>
            </a:r>
            <a:r>
              <a:rPr lang="ru-RU" sz="1600" b="1" dirty="0">
                <a:solidFill>
                  <a:srgbClr val="002060"/>
                </a:solidFill>
              </a:rPr>
              <a:t>:</a:t>
            </a:r>
            <a:r>
              <a:rPr lang="ru-RU" sz="1600" dirty="0"/>
              <a:t> Стоимость доставки при покупке книг</a:t>
            </a:r>
          </a:p>
          <a:p>
            <a:pPr marL="400050" lvl="1" indent="0">
              <a:buNone/>
            </a:pPr>
            <a:r>
              <a:rPr lang="ru-RU" sz="1600" b="1" dirty="0">
                <a:solidFill>
                  <a:srgbClr val="002060"/>
                </a:solidFill>
              </a:rPr>
              <a:t>Дано</a:t>
            </a:r>
            <a:r>
              <a:rPr lang="ru-RU" sz="1600" dirty="0"/>
              <a:t> Клиент заказывает </a:t>
            </a:r>
            <a:r>
              <a:rPr lang="ru-RU" sz="1600" b="1" i="1" dirty="0"/>
              <a:t>&lt;количество книг</a:t>
            </a:r>
            <a:r>
              <a:rPr lang="ru-RU" sz="1600" b="1" i="1" dirty="0" smtClean="0"/>
              <a:t>&gt; </a:t>
            </a:r>
            <a:r>
              <a:rPr lang="ru-RU" sz="1600" dirty="0" smtClean="0"/>
              <a:t>книг</a:t>
            </a:r>
          </a:p>
          <a:p>
            <a:pPr marL="400050" lvl="1" indent="0">
              <a:buNone/>
            </a:pPr>
            <a:r>
              <a:rPr lang="ru-RU" sz="1600" b="1" i="1" dirty="0" smtClean="0">
                <a:solidFill>
                  <a:srgbClr val="002060"/>
                </a:solidFill>
              </a:rPr>
              <a:t>И </a:t>
            </a:r>
            <a:r>
              <a:rPr lang="ru-RU" sz="1600" dirty="0" smtClean="0"/>
              <a:t>других товаров </a:t>
            </a:r>
            <a:r>
              <a:rPr lang="ru-RU" sz="1600" dirty="0"/>
              <a:t>-- </a:t>
            </a:r>
            <a:r>
              <a:rPr lang="ru-RU" sz="1600" b="1" i="1" dirty="0"/>
              <a:t>&lt;количество </a:t>
            </a:r>
            <a:r>
              <a:rPr lang="ru-RU" sz="1600" b="1" i="1" dirty="0" smtClean="0"/>
              <a:t>др. тов.&gt;</a:t>
            </a:r>
            <a:endParaRPr lang="ru-RU" sz="1600" b="1" i="1" dirty="0">
              <a:solidFill>
                <a:srgbClr val="002060"/>
              </a:solidFill>
            </a:endParaRPr>
          </a:p>
          <a:p>
            <a:pPr marL="400050" lvl="1" indent="0">
              <a:buNone/>
            </a:pPr>
            <a:r>
              <a:rPr lang="ru-RU" sz="1600" b="1" dirty="0">
                <a:solidFill>
                  <a:srgbClr val="002060"/>
                </a:solidFill>
              </a:rPr>
              <a:t>Когда</a:t>
            </a:r>
            <a:r>
              <a:rPr lang="ru-RU" sz="1600" dirty="0"/>
              <a:t> клиент оформляет заказ</a:t>
            </a:r>
          </a:p>
          <a:p>
            <a:pPr marL="400050" lvl="1" indent="0">
              <a:buNone/>
            </a:pPr>
            <a:r>
              <a:rPr lang="ru-RU" sz="1600" b="1" dirty="0" smtClean="0">
                <a:solidFill>
                  <a:srgbClr val="002060"/>
                </a:solidFill>
              </a:rPr>
              <a:t>Тогда</a:t>
            </a:r>
            <a:r>
              <a:rPr lang="ru-RU" sz="1600" dirty="0" smtClean="0"/>
              <a:t> </a:t>
            </a:r>
            <a:r>
              <a:rPr lang="ru-RU" sz="1600" dirty="0"/>
              <a:t>доставка должна быть </a:t>
            </a:r>
            <a:r>
              <a:rPr lang="ru-RU" sz="1600" b="1" i="1" dirty="0"/>
              <a:t>&lt;тип доставки&gt;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Examples:</a:t>
            </a:r>
            <a:endParaRPr lang="ru-RU" sz="1600" b="1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12</a:t>
            </a:fld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335904"/>
              </p:ext>
            </p:extLst>
          </p:nvPr>
        </p:nvGraphicFramePr>
        <p:xfrm>
          <a:off x="539552" y="4797152"/>
          <a:ext cx="6096000" cy="18288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32000"/>
                <a:gridCol w="2032000"/>
                <a:gridCol w="2032000"/>
              </a:tblGrid>
              <a:tr h="267451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книг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количество др. тов.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тип доставки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4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Бесплатная</a:t>
                      </a:r>
                      <a:endParaRPr lang="ru-RU" sz="1400" dirty="0"/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5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1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Стандартная</a:t>
                      </a:r>
                    </a:p>
                  </a:txBody>
                  <a:tcPr/>
                </a:tc>
              </a:tr>
              <a:tr h="275175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6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0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Бесплатная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48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</a:t>
            </a:r>
            <a:r>
              <a:rPr lang="ru-RU" dirty="0" err="1" smtClean="0"/>
              <a:t>о</a:t>
            </a:r>
            <a:r>
              <a:rPr lang="ru-RU" dirty="0" smtClean="0"/>
              <a:t> это было?!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13</a:t>
            </a:fld>
            <a:endParaRPr lang="ru-RU"/>
          </a:p>
        </p:txBody>
      </p:sp>
      <p:pic>
        <p:nvPicPr>
          <p:cNvPr id="1026" name="Picture 2" descr="Image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264696" cy="4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6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Acceptance Test </a:t>
            </a:r>
            <a:r>
              <a:rPr lang="en-US" dirty="0"/>
              <a:t>Driven </a:t>
            </a:r>
            <a:r>
              <a:rPr lang="en-US" dirty="0" smtClean="0"/>
              <a:t>Development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14</a:t>
            </a:fld>
            <a:endParaRPr lang="ru-RU"/>
          </a:p>
        </p:txBody>
      </p:sp>
      <p:pic>
        <p:nvPicPr>
          <p:cNvPr id="2050" name="Picture 2" descr="http://zverki.org/wp-content/uploads/2011/01/morskaja_svin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64658"/>
            <a:ext cx="28860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88986" y="594736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Морская свинка</a:t>
            </a:r>
            <a:endParaRPr lang="ru-RU" b="1" dirty="0"/>
          </a:p>
        </p:txBody>
      </p:sp>
      <p:pic>
        <p:nvPicPr>
          <p:cNvPr id="2052" name="Picture 4" descr="http://luk-media.ru/puzzle/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6" y="1413071"/>
            <a:ext cx="317363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2006" y="393305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Просто свинка</a:t>
            </a:r>
            <a:endParaRPr lang="ru-RU" b="1" dirty="0"/>
          </a:p>
        </p:txBody>
      </p:sp>
      <p:pic>
        <p:nvPicPr>
          <p:cNvPr id="2054" name="Picture 6" descr="https://encrypted-tbn2.google.com/images?q=tbn:ANd9GcQE8QbyEEnspTDSkNMVzFuY-ZQRx3h-B0zZq2e0lim86Rcslu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413071"/>
            <a:ext cx="2952328" cy="22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20272" y="378933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Море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54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15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280920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5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Спецификация через пример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45268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3600" dirty="0" smtClean="0"/>
              <a:t>Обсудить новые </a:t>
            </a:r>
            <a:r>
              <a:rPr lang="ru-RU" sz="3600" dirty="0" err="1" smtClean="0"/>
              <a:t>фичи</a:t>
            </a:r>
            <a:r>
              <a:rPr lang="ru-RU" sz="3600" dirty="0" smtClean="0"/>
              <a:t> и добиться  </a:t>
            </a:r>
            <a:br>
              <a:rPr lang="ru-RU" sz="3600" dirty="0" smtClean="0"/>
            </a:br>
            <a:r>
              <a:rPr lang="ru-RU" sz="3600" dirty="0" smtClean="0"/>
              <a:t>общего понимания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Спецификация с примерами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Запускаемая спецификация </a:t>
            </a:r>
          </a:p>
          <a:p>
            <a:pPr marL="342900" indent="-342900">
              <a:buAutoNum type="arabicPeriod"/>
            </a:pPr>
            <a:endParaRPr lang="ru-RU" sz="3600" dirty="0" smtClean="0"/>
          </a:p>
          <a:p>
            <a:pPr marL="342900" indent="-342900">
              <a:buAutoNum type="arabicPeriod"/>
            </a:pPr>
            <a:r>
              <a:rPr lang="ru-RU" sz="3600" dirty="0" smtClean="0"/>
              <a:t>Живая документация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7725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17</a:t>
            </a:fld>
            <a:endParaRPr lang="ru-RU"/>
          </a:p>
        </p:txBody>
      </p:sp>
      <p:pic>
        <p:nvPicPr>
          <p:cNvPr id="4100" name="Picture 4" descr="http://4.bp.blogspot.com/-0PZEae-MCPg/T06ptrQULHI/AAAAAAAAAF0/V5fXAPRWVhs/s1600/s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141"/>
            <a:ext cx="7200800" cy="6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encrypted-tbn3.google.com/images?q=tbn:ANd9GcQrrKhfCC_f-tt_UZUwKsBp3k5lxiRErw4ulVaWqPySag0SsHmId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76" y="1471535"/>
            <a:ext cx="148996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Обсудить и поставить правильные цели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" y="2420888"/>
            <a:ext cx="8928992" cy="141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9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Выбрать </a:t>
            </a:r>
            <a:r>
              <a:rPr lang="ru-RU" b="1" i="1" dirty="0" smtClean="0"/>
              <a:t>ключевые </a:t>
            </a:r>
            <a:r>
              <a:rPr lang="ru-RU" dirty="0" smtClean="0"/>
              <a:t>примеры и создать </a:t>
            </a:r>
            <a:br>
              <a:rPr lang="ru-RU" dirty="0" smtClean="0"/>
            </a:br>
            <a:r>
              <a:rPr lang="ru-RU" dirty="0" smtClean="0"/>
              <a:t>«Спецификацию с примерами»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19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856"/>
            <a:ext cx="879109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9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Мы еще не автоматизируем…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7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Автоматизировать </a:t>
            </a:r>
            <a:r>
              <a:rPr lang="ru-RU" b="1" i="1" dirty="0" smtClean="0"/>
              <a:t>ключевые</a:t>
            </a:r>
            <a:r>
              <a:rPr lang="ru-RU" dirty="0" smtClean="0"/>
              <a:t> примеры и создать «Запускаемую спецификацию»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6467251" cy="494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7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 временем, запускаемая спецификация с примерами перерастет в Живую Документацию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21</a:t>
            </a:fld>
            <a:endParaRPr lang="ru-RU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7" y="1916832"/>
            <a:ext cx="7472308" cy="4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2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Спецификация с примерами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22</a:t>
            </a:fld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76" y="2348880"/>
            <a:ext cx="72771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37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Запускаемая спецификация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23</a:t>
            </a:fld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2852936"/>
            <a:ext cx="89725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43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Gherkin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6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Given</a:t>
            </a:r>
            <a:r>
              <a:rPr lang="en-US" dirty="0" smtClean="0"/>
              <a:t> (</a:t>
            </a:r>
            <a:r>
              <a:rPr lang="ru-RU" dirty="0" smtClean="0"/>
              <a:t>Дано</a:t>
            </a:r>
            <a:r>
              <a:rPr lang="en-US" dirty="0" smtClean="0"/>
              <a:t>) </a:t>
            </a:r>
            <a:r>
              <a:rPr lang="ru-RU" i="1" dirty="0" smtClean="0"/>
              <a:t>Некоторый </a:t>
            </a:r>
            <a:r>
              <a:rPr lang="ru-RU" i="1" dirty="0"/>
              <a:t>первоначальный </a:t>
            </a:r>
            <a:r>
              <a:rPr lang="ru-RU" i="1" dirty="0" smtClean="0"/>
              <a:t>контекст</a:t>
            </a:r>
          </a:p>
          <a:p>
            <a:pPr marL="0" indent="0">
              <a:buNone/>
            </a:pPr>
            <a:endParaRPr lang="en-US" i="1" dirty="0" smtClean="0"/>
          </a:p>
          <a:p>
            <a:pPr marL="400050" lvl="1" indent="0">
              <a:buNone/>
            </a:pPr>
            <a:r>
              <a:rPr lang="en-US" b="1" i="1" dirty="0" smtClean="0"/>
              <a:t>When </a:t>
            </a:r>
            <a:r>
              <a:rPr lang="ru-RU" i="1" dirty="0" smtClean="0"/>
              <a:t>(Когда)</a:t>
            </a:r>
            <a:r>
              <a:rPr lang="ru-RU" dirty="0"/>
              <a:t> Происходит некоторое действие или </a:t>
            </a:r>
            <a:r>
              <a:rPr lang="ru-RU" dirty="0" smtClean="0"/>
              <a:t>событие</a:t>
            </a:r>
          </a:p>
          <a:p>
            <a:pPr marL="400050" lvl="1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b="1" i="1" dirty="0" smtClean="0"/>
              <a:t>Then </a:t>
            </a:r>
            <a:r>
              <a:rPr lang="en-US" i="1" dirty="0" smtClean="0"/>
              <a:t>(</a:t>
            </a:r>
            <a:r>
              <a:rPr lang="ru-RU" i="1" dirty="0" smtClean="0"/>
              <a:t>Тогда</a:t>
            </a:r>
            <a:r>
              <a:rPr lang="en-US" i="1" dirty="0" smtClean="0"/>
              <a:t>)</a:t>
            </a:r>
            <a:r>
              <a:rPr lang="ru-RU" dirty="0"/>
              <a:t> </a:t>
            </a:r>
            <a:r>
              <a:rPr lang="ru-RU" i="1" dirty="0"/>
              <a:t>Нужно убедиться, что у действия был ожидаемый результат</a:t>
            </a:r>
          </a:p>
          <a:p>
            <a:pPr marL="0" indent="0">
              <a:buNone/>
            </a:pPr>
            <a:endParaRPr lang="ru-RU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27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Задачка!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3600" dirty="0" smtClean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dirty="0" smtClean="0"/>
              <a:t>У </a:t>
            </a:r>
            <a:r>
              <a:rPr lang="ru-RU" sz="3600" dirty="0"/>
              <a:t>Маши было 5 яблок, 2 яблока отдала Саше. Сколько яблок осталось у Маши?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0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Мы не задачки тут решаем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i="1" dirty="0" smtClean="0">
                <a:solidFill>
                  <a:srgbClr val="FF3300"/>
                </a:solidFill>
              </a:rPr>
              <a:t> -- </a:t>
            </a:r>
            <a:r>
              <a:rPr lang="ru-RU" sz="3600" b="1" i="1" dirty="0" smtClean="0">
                <a:solidFill>
                  <a:srgbClr val="FF3300"/>
                </a:solidFill>
              </a:rPr>
              <a:t>А тест-кейсы пишем:</a:t>
            </a:r>
            <a:endParaRPr lang="en-US" sz="3600" b="1" i="1" dirty="0" smtClean="0">
              <a:solidFill>
                <a:srgbClr val="FF3300"/>
              </a:solidFill>
            </a:endParaRPr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3600" b="1" dirty="0"/>
              <a:t>Дано </a:t>
            </a:r>
            <a:r>
              <a:rPr lang="ru-RU" sz="3600" i="1" dirty="0"/>
              <a:t>у Маши было 5 яблок</a:t>
            </a:r>
          </a:p>
          <a:p>
            <a:pPr marL="0" indent="0">
              <a:buNone/>
            </a:pPr>
            <a:r>
              <a:rPr lang="ru-RU" sz="3600" b="1" dirty="0"/>
              <a:t>Когда</a:t>
            </a:r>
            <a:r>
              <a:rPr lang="ru-RU" sz="3600" dirty="0"/>
              <a:t> </a:t>
            </a:r>
            <a:r>
              <a:rPr lang="ru-RU" sz="3600" i="1" dirty="0"/>
              <a:t>Маша отдала 2 яблока Саше</a:t>
            </a:r>
          </a:p>
          <a:p>
            <a:pPr marL="0" indent="0">
              <a:buNone/>
            </a:pPr>
            <a:r>
              <a:rPr lang="ru-RU" sz="3600" b="1" dirty="0"/>
              <a:t>Тогда</a:t>
            </a:r>
            <a:r>
              <a:rPr lang="ru-RU" sz="3600" dirty="0"/>
              <a:t> </a:t>
            </a:r>
            <a:r>
              <a:rPr lang="ru-RU" sz="3600" i="1" dirty="0"/>
              <a:t>у Маши должно остаться 3 яблока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63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Немножко на английском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3600" dirty="0" smtClean="0"/>
          </a:p>
          <a:p>
            <a:pPr marL="0" indent="0">
              <a:buNone/>
            </a:pPr>
            <a:r>
              <a:rPr lang="en-US" sz="3600" b="1" dirty="0" smtClean="0"/>
              <a:t>Given</a:t>
            </a:r>
            <a:r>
              <a:rPr lang="en-US" sz="3600" dirty="0" smtClean="0"/>
              <a:t> </a:t>
            </a:r>
            <a:r>
              <a:rPr lang="en-US" sz="3600" i="1" dirty="0"/>
              <a:t>Masha had 5 apples</a:t>
            </a:r>
            <a:endParaRPr lang="ru-RU" sz="3600" i="1" dirty="0"/>
          </a:p>
          <a:p>
            <a:pPr marL="0" indent="0">
              <a:buNone/>
            </a:pPr>
            <a:r>
              <a:rPr lang="en-US" sz="3600" b="1" dirty="0" smtClean="0"/>
              <a:t>When</a:t>
            </a:r>
            <a:r>
              <a:rPr lang="en-US" sz="3600" dirty="0" smtClean="0"/>
              <a:t> </a:t>
            </a:r>
            <a:r>
              <a:rPr lang="en-US" sz="3600" i="1" dirty="0"/>
              <a:t>Masha gives 2 apples to Sasha</a:t>
            </a:r>
            <a:endParaRPr lang="ru-RU" sz="3600" i="1" dirty="0"/>
          </a:p>
          <a:p>
            <a:pPr marL="0" indent="0">
              <a:buNone/>
            </a:pPr>
            <a:r>
              <a:rPr lang="en-US" sz="3600" b="1" dirty="0"/>
              <a:t>Then</a:t>
            </a:r>
            <a:r>
              <a:rPr lang="en-US" sz="3600" dirty="0"/>
              <a:t> </a:t>
            </a:r>
            <a:r>
              <a:rPr lang="en-US" sz="3600" i="1" dirty="0"/>
              <a:t>Masha should have 3 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1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 нашей стороны яблоки ушли...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Я не знаю, почему вы яблоки не </a:t>
            </a:r>
            <a:r>
              <a:rPr lang="ru-RU" sz="2400" dirty="0" smtClean="0"/>
              <a:t>получили…</a:t>
            </a: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en-US" sz="3600" dirty="0" smtClean="0">
                <a:solidFill>
                  <a:srgbClr val="FF3300"/>
                </a:solidFill>
              </a:rPr>
              <a:t>Scenario</a:t>
            </a:r>
            <a:r>
              <a:rPr lang="en-US" sz="3600" dirty="0">
                <a:solidFill>
                  <a:srgbClr val="FF3300"/>
                </a:solidFill>
              </a:rPr>
              <a:t>:</a:t>
            </a:r>
            <a:r>
              <a:rPr lang="en-US" sz="3600" dirty="0"/>
              <a:t> Apples sharing between </a:t>
            </a:r>
            <a:r>
              <a:rPr lang="en-US" sz="3600" dirty="0" smtClean="0"/>
              <a:t>users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Given</a:t>
            </a:r>
            <a:r>
              <a:rPr lang="en-US" dirty="0" smtClean="0"/>
              <a:t> </a:t>
            </a:r>
            <a:r>
              <a:rPr lang="en-US" i="1" dirty="0"/>
              <a:t>Masha had 5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70C0"/>
                </a:solidFill>
              </a:rPr>
              <a:t>   </a:t>
            </a:r>
            <a:r>
              <a:rPr lang="en-US" b="1" dirty="0" smtClean="0">
                <a:solidFill>
                  <a:srgbClr val="0070C0"/>
                </a:solidFill>
              </a:rPr>
              <a:t>And</a:t>
            </a:r>
            <a:r>
              <a:rPr lang="en-US" i="1" dirty="0" smtClean="0"/>
              <a:t> </a:t>
            </a:r>
            <a:r>
              <a:rPr lang="en-US" i="1" dirty="0"/>
              <a:t>Sasha had 0 </a:t>
            </a:r>
            <a:r>
              <a:rPr lang="en-US" i="1" dirty="0" smtClean="0"/>
              <a:t>apples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/>
              <a:t>When</a:t>
            </a:r>
            <a:r>
              <a:rPr lang="en-US" dirty="0" smtClean="0"/>
              <a:t> </a:t>
            </a:r>
            <a:r>
              <a:rPr lang="en-US" i="1" dirty="0"/>
              <a:t>Masha gives 2 apples to </a:t>
            </a:r>
            <a:r>
              <a:rPr lang="en-US" i="1" dirty="0" smtClean="0"/>
              <a:t>Sasha</a:t>
            </a:r>
            <a:endParaRPr lang="ru-RU" i="1" dirty="0" smtClean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B050"/>
                </a:solidFill>
              </a:rPr>
              <a:t>  </a:t>
            </a:r>
            <a:r>
              <a:rPr lang="en-US" b="1" dirty="0" smtClean="0">
                <a:solidFill>
                  <a:srgbClr val="004821"/>
                </a:solidFill>
              </a:rPr>
              <a:t>Then</a:t>
            </a:r>
            <a:r>
              <a:rPr lang="en-US" dirty="0" smtClean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 smtClean="0">
                <a:solidFill>
                  <a:srgbClr val="00B050"/>
                </a:solidFill>
              </a:rPr>
              <a:t>    </a:t>
            </a:r>
            <a:r>
              <a:rPr lang="en-US" b="1" dirty="0" smtClean="0">
                <a:solidFill>
                  <a:srgbClr val="004821"/>
                </a:solidFill>
              </a:rPr>
              <a:t>And</a:t>
            </a:r>
            <a:r>
              <a:rPr lang="en-US" i="1" dirty="0" smtClean="0"/>
              <a:t> </a:t>
            </a:r>
            <a:r>
              <a:rPr lang="en-US" i="1" dirty="0"/>
              <a:t>Sasha should have </a:t>
            </a:r>
            <a:r>
              <a:rPr lang="en-US" i="1" dirty="0" smtClean="0"/>
              <a:t>2 </a:t>
            </a:r>
            <a:r>
              <a:rPr lang="en-US" i="1" dirty="0"/>
              <a:t>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Мистер Мэ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84984"/>
            <a:ext cx="1368152" cy="30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вальная выноска 4"/>
          <p:cNvSpPr/>
          <p:nvPr/>
        </p:nvSpPr>
        <p:spPr>
          <a:xfrm>
            <a:off x="611560" y="312542"/>
            <a:ext cx="7344816" cy="2880320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Ребят, нам нужно </a:t>
            </a:r>
            <a:r>
              <a:rPr lang="ru-RU" sz="2400" dirty="0" err="1"/>
              <a:t>фичу</a:t>
            </a:r>
            <a:r>
              <a:rPr lang="ru-RU" sz="2400" dirty="0"/>
              <a:t> реализовать, </a:t>
            </a:r>
            <a:r>
              <a:rPr lang="ru-RU" sz="2400" dirty="0" err="1"/>
              <a:t>п’нятненько</a:t>
            </a:r>
            <a:r>
              <a:rPr lang="ru-RU" sz="2400" dirty="0"/>
              <a:t>, чтобы пользователи при </a:t>
            </a:r>
            <a:r>
              <a:rPr lang="ru-RU" sz="2400" dirty="0" smtClean="0"/>
              <a:t>покупке </a:t>
            </a:r>
            <a:r>
              <a:rPr lang="ru-RU" sz="2400" b="1" dirty="0" smtClean="0"/>
              <a:t>5</a:t>
            </a:r>
            <a:r>
              <a:rPr lang="en-US" sz="2400" b="1" dirty="0" smtClean="0"/>
              <a:t>-</a:t>
            </a:r>
            <a:r>
              <a:rPr lang="ru-RU" sz="2400" b="1" dirty="0" err="1" smtClean="0"/>
              <a:t>ти</a:t>
            </a:r>
            <a:r>
              <a:rPr lang="ru-RU" sz="2400" dirty="0" smtClean="0"/>
              <a:t> </a:t>
            </a:r>
            <a:r>
              <a:rPr lang="ru-RU" sz="2400" dirty="0"/>
              <a:t>и </a:t>
            </a:r>
            <a:r>
              <a:rPr lang="ru-RU" sz="2400" b="1" dirty="0"/>
              <a:t>более</a:t>
            </a:r>
            <a:r>
              <a:rPr lang="ru-RU" sz="2400" dirty="0"/>
              <a:t> </a:t>
            </a:r>
            <a:r>
              <a:rPr lang="ru-RU" sz="2400" b="1" dirty="0"/>
              <a:t>книг</a:t>
            </a:r>
            <a:r>
              <a:rPr lang="ru-RU" sz="2400" dirty="0"/>
              <a:t> за один раз получали </a:t>
            </a:r>
            <a:r>
              <a:rPr lang="ru-RU" sz="2400" b="1" dirty="0"/>
              <a:t>бесплатную</a:t>
            </a:r>
            <a:r>
              <a:rPr lang="ru-RU" sz="2400" dirty="0"/>
              <a:t> доставку, </a:t>
            </a:r>
            <a:r>
              <a:rPr lang="ru-RU" sz="2400" dirty="0" err="1"/>
              <a:t>п’нятненько</a:t>
            </a:r>
            <a:r>
              <a:rPr lang="ru-RU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35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 с </a:t>
            </a:r>
            <a:r>
              <a:rPr lang="en-US" dirty="0"/>
              <a:t>Given/When/Then?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* Звездочка!</a:t>
            </a:r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rgbClr val="FF3300"/>
                </a:solidFill>
              </a:rPr>
              <a:t>Scenario</a:t>
            </a:r>
            <a:r>
              <a:rPr lang="en-US" sz="2800" dirty="0">
                <a:solidFill>
                  <a:srgbClr val="FF3300"/>
                </a:solidFill>
              </a:rPr>
              <a:t>:</a:t>
            </a:r>
            <a:r>
              <a:rPr lang="en-US" sz="2800" dirty="0"/>
              <a:t> Apples sharing between </a:t>
            </a:r>
            <a:r>
              <a:rPr lang="en-US" sz="2800" dirty="0" smtClean="0"/>
              <a:t>users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had 5 apples</a:t>
            </a:r>
            <a:endParaRPr lang="ru-RU" dirty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i="1" dirty="0" smtClean="0"/>
              <a:t> </a:t>
            </a:r>
            <a:r>
              <a:rPr lang="en-US" i="1" dirty="0"/>
              <a:t>Sasha had 0 </a:t>
            </a:r>
            <a:r>
              <a:rPr lang="en-US" i="1" dirty="0" smtClean="0"/>
              <a:t>apples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gives 2 apples to </a:t>
            </a:r>
            <a:r>
              <a:rPr lang="en-US" i="1" dirty="0" smtClean="0"/>
              <a:t>Sasha</a:t>
            </a:r>
            <a:endParaRPr lang="ru-RU" i="1" dirty="0" smtClean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dirty="0" smtClean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*</a:t>
            </a:r>
            <a:r>
              <a:rPr lang="en-US" i="1" dirty="0" smtClean="0"/>
              <a:t> </a:t>
            </a:r>
            <a:r>
              <a:rPr lang="en-US" i="1" dirty="0"/>
              <a:t>Sasha should have </a:t>
            </a:r>
            <a:r>
              <a:rPr lang="en-US" i="1" dirty="0" smtClean="0"/>
              <a:t>2 </a:t>
            </a:r>
            <a:r>
              <a:rPr lang="en-US" i="1" dirty="0"/>
              <a:t>apples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59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Предпочитаете таблицы?</a:t>
            </a:r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848788"/>
              </p:ext>
            </p:extLst>
          </p:nvPr>
        </p:nvGraphicFramePr>
        <p:xfrm>
          <a:off x="467544" y="4005064"/>
          <a:ext cx="8229600" cy="1844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initial balance</a:t>
                      </a:r>
                      <a:endParaRPr lang="ru-RU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Sasha initial balance</a:t>
                      </a:r>
                      <a:endParaRPr lang="ru-RU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action</a:t>
                      </a:r>
                      <a:endParaRPr lang="ru-RU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Shared apples</a:t>
                      </a:r>
                      <a:endParaRPr lang="ru-RU" sz="1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48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 expected balance</a:t>
                      </a:r>
                      <a:endParaRPr lang="ru-RU" sz="1400" dirty="0">
                        <a:solidFill>
                          <a:srgbClr val="0048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rgbClr val="00482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Sasha expected balance</a:t>
                      </a:r>
                      <a:endParaRPr lang="ru-RU" sz="1400" dirty="0">
                        <a:solidFill>
                          <a:srgbClr val="00482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gives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31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628800"/>
            <a:ext cx="8136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Scenario Outline:</a:t>
            </a:r>
            <a:r>
              <a:rPr lang="en-US" sz="2000" dirty="0" smtClean="0"/>
              <a:t> </a:t>
            </a:r>
            <a:r>
              <a:rPr lang="en-US" sz="2000" dirty="0"/>
              <a:t>Apples sharing between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</a:t>
            </a:r>
            <a:r>
              <a:rPr lang="en-US" sz="2000" i="1" dirty="0"/>
              <a:t>Masha had </a:t>
            </a:r>
            <a:r>
              <a:rPr lang="en-US" sz="2000" b="1" dirty="0">
                <a:solidFill>
                  <a:srgbClr val="0070C0"/>
                </a:solidFill>
              </a:rPr>
              <a:t>&lt;Masha initial balance&gt;</a:t>
            </a:r>
            <a:r>
              <a:rPr lang="en-US" sz="2000" i="1" dirty="0"/>
              <a:t> apples</a:t>
            </a:r>
            <a:endParaRPr lang="ru-RU" sz="2000" dirty="0"/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   And</a:t>
            </a:r>
            <a:r>
              <a:rPr lang="en-US" sz="2000" i="1" dirty="0" smtClean="0"/>
              <a:t> </a:t>
            </a:r>
            <a:r>
              <a:rPr lang="en-US" sz="2000" i="1" dirty="0"/>
              <a:t>Sasha had </a:t>
            </a:r>
            <a:r>
              <a:rPr lang="en-US" sz="2000" b="1" dirty="0">
                <a:solidFill>
                  <a:srgbClr val="0070C0"/>
                </a:solidFill>
              </a:rPr>
              <a:t>&lt;Sasha initial balance&gt;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apples</a:t>
            </a:r>
            <a:endParaRPr lang="ru-RU" sz="2000" dirty="0"/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When</a:t>
            </a:r>
            <a:r>
              <a:rPr lang="en-US" sz="2000" dirty="0"/>
              <a:t> </a:t>
            </a:r>
            <a:r>
              <a:rPr lang="en-US" sz="2000" i="1" dirty="0"/>
              <a:t>Masha </a:t>
            </a:r>
            <a:r>
              <a:rPr lang="en-US" sz="2000" b="1" dirty="0">
                <a:solidFill>
                  <a:srgbClr val="7030A0"/>
                </a:solidFill>
              </a:rPr>
              <a:t>&lt;Masha action&gt; </a:t>
            </a:r>
            <a:r>
              <a:rPr lang="en-US" sz="2000" b="1" i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&lt;Shared apples&gt;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i="1" dirty="0"/>
              <a:t>apples to Sasha</a:t>
            </a:r>
            <a:endParaRPr lang="ru-RU" sz="2000" dirty="0"/>
          </a:p>
          <a:p>
            <a:pPr lvl="1"/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en-US" sz="2000" i="1" dirty="0"/>
              <a:t>Masha should have </a:t>
            </a:r>
            <a:r>
              <a:rPr lang="en-US" sz="2000" b="1" dirty="0">
                <a:solidFill>
                  <a:srgbClr val="004821"/>
                </a:solidFill>
              </a:rPr>
              <a:t>&lt;Masha expected balance&gt;</a:t>
            </a:r>
            <a:r>
              <a:rPr lang="en-US" sz="2000" i="1" dirty="0"/>
              <a:t> apples</a:t>
            </a:r>
            <a:endParaRPr lang="ru-RU" sz="2000" dirty="0"/>
          </a:p>
          <a:p>
            <a:pPr lvl="1"/>
            <a:r>
              <a:rPr lang="en-US" sz="2000" b="1" dirty="0" smtClean="0"/>
              <a:t>    </a:t>
            </a:r>
            <a:r>
              <a:rPr lang="en-US" sz="2000" b="1" dirty="0" smtClean="0">
                <a:solidFill>
                  <a:srgbClr val="004821"/>
                </a:solidFill>
              </a:rPr>
              <a:t>And</a:t>
            </a:r>
            <a:r>
              <a:rPr lang="en-US" sz="2000" i="1" dirty="0" smtClean="0"/>
              <a:t> </a:t>
            </a:r>
            <a:r>
              <a:rPr lang="en-US" sz="2000" i="1" dirty="0"/>
              <a:t>Sasha should have </a:t>
            </a:r>
            <a:r>
              <a:rPr lang="en-US" sz="2000" b="1" dirty="0">
                <a:solidFill>
                  <a:srgbClr val="004821"/>
                </a:solidFill>
              </a:rPr>
              <a:t>&lt;Sasha expected balance&gt;</a:t>
            </a:r>
            <a:r>
              <a:rPr lang="en-US" sz="2000" i="1" dirty="0"/>
              <a:t> apples</a:t>
            </a:r>
            <a:endParaRPr lang="ru-RU" sz="2000" dirty="0"/>
          </a:p>
          <a:p>
            <a:r>
              <a:rPr lang="en-US" b="1" dirty="0" smtClean="0"/>
              <a:t>Examples: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714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Предпочитаете таблицы?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32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1628800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Scenario:</a:t>
            </a:r>
            <a:r>
              <a:rPr lang="en-US" sz="2000" dirty="0"/>
              <a:t> Apples sharing between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the users </a:t>
            </a:r>
            <a:r>
              <a:rPr lang="en-US" sz="2000" dirty="0"/>
              <a:t>balance as follows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ru-RU" sz="2000" b="1" dirty="0" smtClean="0">
              <a:solidFill>
                <a:srgbClr val="7030A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en-US" sz="2000" i="1" dirty="0" smtClean="0"/>
              <a:t>Masha gives 2 apples to Sasha</a:t>
            </a:r>
          </a:p>
          <a:p>
            <a:pPr lvl="1"/>
            <a:r>
              <a:rPr lang="en-US" sz="2000" b="1" dirty="0" smtClean="0"/>
              <a:t>  </a:t>
            </a:r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en-US" sz="2000" dirty="0"/>
              <a:t>the users balance </a:t>
            </a:r>
            <a:r>
              <a:rPr lang="en-US" sz="2000" dirty="0" smtClean="0"/>
              <a:t>should be as </a:t>
            </a:r>
            <a:r>
              <a:rPr lang="en-US" sz="2000" dirty="0"/>
              <a:t>follows</a:t>
            </a:r>
            <a:r>
              <a:rPr lang="en-US" sz="2000" dirty="0" smtClean="0"/>
              <a:t>:</a:t>
            </a:r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5510"/>
              </p:ext>
            </p:extLst>
          </p:nvPr>
        </p:nvGraphicFramePr>
        <p:xfrm>
          <a:off x="1487996" y="2564904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086"/>
              </p:ext>
            </p:extLst>
          </p:nvPr>
        </p:nvGraphicFramePr>
        <p:xfrm>
          <a:off x="1547664" y="4653136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5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Цитаты – огромные куски текста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33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Scenario:</a:t>
            </a:r>
            <a:r>
              <a:rPr lang="en-US" sz="2000" dirty="0"/>
              <a:t> Apples sharing between </a:t>
            </a:r>
            <a:r>
              <a:rPr lang="en-US" sz="2000" dirty="0" smtClean="0"/>
              <a:t>users using command line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the users </a:t>
            </a:r>
            <a:r>
              <a:rPr lang="en-US" sz="2000" dirty="0"/>
              <a:t>balance as follows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en-US" sz="2000" b="1" dirty="0">
              <a:solidFill>
                <a:srgbClr val="7030A0"/>
              </a:solidFill>
            </a:endParaRPr>
          </a:p>
          <a:p>
            <a:pPr lvl="1"/>
            <a:endParaRPr lang="en-US" sz="2000" b="1" dirty="0" smtClean="0">
              <a:solidFill>
                <a:srgbClr val="7030A0"/>
              </a:solidFill>
            </a:endParaRPr>
          </a:p>
          <a:p>
            <a:pPr lvl="1"/>
            <a:endParaRPr lang="ru-RU" sz="2000" b="1" dirty="0" smtClean="0">
              <a:solidFill>
                <a:srgbClr val="7030A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en-US" sz="2000" i="1" dirty="0" smtClean="0"/>
              <a:t>Masha executes the following command line:</a:t>
            </a:r>
          </a:p>
          <a:p>
            <a:pPr lvl="1"/>
            <a:r>
              <a:rPr lang="en-US" sz="2000" i="1" dirty="0">
                <a:solidFill>
                  <a:srgbClr val="800000"/>
                </a:solidFill>
              </a:rPr>
              <a:t>"""</a:t>
            </a:r>
            <a:endParaRPr lang="en-US" sz="2000" i="1" dirty="0" smtClean="0">
              <a:solidFill>
                <a:srgbClr val="80000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user-account.exe /user: Masha /</a:t>
            </a:r>
            <a:r>
              <a:rPr lang="en-US" sz="2000" i="1" dirty="0" err="1" smtClean="0">
                <a:solidFill>
                  <a:srgbClr val="800000"/>
                </a:solidFill>
              </a:rPr>
              <a:t>action:give</a:t>
            </a:r>
            <a:r>
              <a:rPr lang="en-US" sz="2000" i="1" dirty="0" smtClean="0">
                <a:solidFill>
                  <a:srgbClr val="800000"/>
                </a:solidFill>
              </a:rPr>
              <a:t> /</a:t>
            </a:r>
            <a:r>
              <a:rPr lang="en-US" sz="2000" i="1" dirty="0" err="1" smtClean="0">
                <a:solidFill>
                  <a:srgbClr val="800000"/>
                </a:solidFill>
              </a:rPr>
              <a:t>item:apple</a:t>
            </a:r>
            <a:r>
              <a:rPr lang="en-US" sz="2000" i="1" dirty="0" smtClean="0">
                <a:solidFill>
                  <a:srgbClr val="800000"/>
                </a:solidFill>
              </a:rPr>
              <a:t> /</a:t>
            </a:r>
            <a:r>
              <a:rPr lang="en-US" sz="2000" i="1" dirty="0" err="1" smtClean="0">
                <a:solidFill>
                  <a:srgbClr val="800000"/>
                </a:solidFill>
              </a:rPr>
              <a:t>touser:Sasha</a:t>
            </a:r>
            <a:r>
              <a:rPr lang="en-US" sz="2000" i="1" dirty="0" smtClean="0">
                <a:solidFill>
                  <a:srgbClr val="800000"/>
                </a:solidFill>
              </a:rPr>
              <a:t> /quantity:2</a:t>
            </a:r>
          </a:p>
          <a:p>
            <a:pPr lvl="1"/>
            <a:r>
              <a:rPr lang="en-US" sz="2000" i="1" dirty="0" smtClean="0">
                <a:solidFill>
                  <a:srgbClr val="800000"/>
                </a:solidFill>
              </a:rPr>
              <a:t>"""</a:t>
            </a:r>
            <a:endParaRPr lang="en-US" sz="2000" i="1" dirty="0">
              <a:solidFill>
                <a:srgbClr val="800000"/>
              </a:solidFill>
            </a:endParaRPr>
          </a:p>
          <a:p>
            <a:pPr lvl="1"/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the output should be the following:</a:t>
            </a:r>
          </a:p>
          <a:p>
            <a:pPr lvl="1"/>
            <a:r>
              <a:rPr lang="en-US" sz="2000" i="1" dirty="0" smtClean="0">
                <a:solidFill>
                  <a:srgbClr val="800000"/>
                </a:solidFill>
              </a:rPr>
              <a:t>"""</a:t>
            </a:r>
            <a:endParaRPr lang="en-US" sz="2000" i="1" dirty="0">
              <a:solidFill>
                <a:srgbClr val="800000"/>
              </a:solidFill>
            </a:endParaRP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Give operation was performed successfully.</a:t>
            </a:r>
          </a:p>
          <a:p>
            <a:pPr lvl="2"/>
            <a:r>
              <a:rPr lang="en-US" sz="2000" i="1" dirty="0" smtClean="0">
                <a:solidFill>
                  <a:srgbClr val="800000"/>
                </a:solidFill>
              </a:rPr>
              <a:t>Current balance is: Masha:  3 apples; </a:t>
            </a:r>
            <a:endParaRPr lang="ru-RU" sz="2000" i="1" dirty="0" smtClean="0">
              <a:solidFill>
                <a:srgbClr val="800000"/>
              </a:solidFill>
            </a:endParaRPr>
          </a:p>
          <a:p>
            <a:pPr lvl="1"/>
            <a:r>
              <a:rPr lang="en-US" sz="2000" i="1" dirty="0">
                <a:solidFill>
                  <a:srgbClr val="800000"/>
                </a:solidFill>
              </a:rPr>
              <a:t>"""</a:t>
            </a:r>
          </a:p>
          <a:p>
            <a:pPr lvl="1"/>
            <a:endParaRPr lang="ru-RU" sz="20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64956"/>
              </p:ext>
            </p:extLst>
          </p:nvPr>
        </p:nvGraphicFramePr>
        <p:xfrm>
          <a:off x="1403648" y="2204864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4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</a:t>
            </a:r>
            <a:r>
              <a:rPr lang="ru-RU" dirty="0" smtClean="0"/>
              <a:t>не повторяйтесь!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34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2000" b="1" dirty="0" smtClean="0">
                <a:solidFill>
                  <a:srgbClr val="0070C0"/>
                </a:solidFill>
              </a:rPr>
              <a:t>       </a:t>
            </a:r>
            <a:r>
              <a:rPr lang="en-US" sz="2000" b="1" dirty="0" smtClean="0">
                <a:solidFill>
                  <a:srgbClr val="0070C0"/>
                </a:solidFill>
              </a:rPr>
              <a:t>Given</a:t>
            </a:r>
            <a:r>
              <a:rPr lang="en-US" sz="2000" dirty="0" smtClean="0"/>
              <a:t> </a:t>
            </a:r>
            <a:r>
              <a:rPr lang="en-US" sz="2000" dirty="0"/>
              <a:t>the users balance as follows:</a:t>
            </a:r>
            <a:endParaRPr lang="ru-RU" sz="2000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ru-RU" sz="2000" b="1" dirty="0" smtClean="0"/>
          </a:p>
          <a:p>
            <a:r>
              <a:rPr lang="en-US" b="1" dirty="0">
                <a:solidFill>
                  <a:srgbClr val="FF3300"/>
                </a:solidFill>
              </a:rPr>
              <a:t>Scenario:</a:t>
            </a:r>
            <a:r>
              <a:rPr lang="en-US" dirty="0" smtClean="0"/>
              <a:t> </a:t>
            </a:r>
            <a:r>
              <a:rPr lang="en-US" dirty="0"/>
              <a:t>Apples sharing between </a:t>
            </a:r>
            <a:r>
              <a:rPr lang="en-US" dirty="0" smtClean="0"/>
              <a:t>users using command line</a:t>
            </a:r>
          </a:p>
          <a:p>
            <a:pPr lvl="1"/>
            <a:r>
              <a:rPr lang="en-US" b="1" dirty="0" smtClean="0">
                <a:solidFill>
                  <a:srgbClr val="7030A0"/>
                </a:solidFill>
              </a:rPr>
              <a:t>When</a:t>
            </a:r>
            <a:r>
              <a:rPr lang="en-US" dirty="0" smtClean="0"/>
              <a:t> </a:t>
            </a:r>
            <a:r>
              <a:rPr lang="en-US" i="1" dirty="0" smtClean="0"/>
              <a:t>Masha executes the following command line:</a:t>
            </a:r>
          </a:p>
          <a:p>
            <a:pPr lvl="1"/>
            <a:r>
              <a:rPr lang="en-US" b="1" i="1" dirty="0" smtClean="0"/>
              <a:t>{</a:t>
            </a:r>
            <a:r>
              <a:rPr lang="ru-RU" b="1" i="1" dirty="0" smtClean="0"/>
              <a:t> вырезано </a:t>
            </a:r>
            <a:r>
              <a:rPr lang="en-US" b="1" i="1" dirty="0" smtClean="0"/>
              <a:t>}</a:t>
            </a:r>
          </a:p>
          <a:p>
            <a:pPr lvl="1"/>
            <a:r>
              <a:rPr lang="en-US" b="1" dirty="0" smtClean="0">
                <a:solidFill>
                  <a:srgbClr val="004821"/>
                </a:solidFill>
              </a:rPr>
              <a:t>Then</a:t>
            </a:r>
            <a:r>
              <a:rPr lang="en-US" dirty="0" smtClean="0"/>
              <a:t> the output should be the following:</a:t>
            </a:r>
          </a:p>
          <a:p>
            <a:pPr lvl="1"/>
            <a:r>
              <a:rPr lang="en-US" b="1" i="1" dirty="0"/>
              <a:t>{</a:t>
            </a:r>
            <a:r>
              <a:rPr lang="ru-RU" b="1" i="1" dirty="0"/>
              <a:t> вырезано </a:t>
            </a:r>
            <a:r>
              <a:rPr lang="en-US" b="1" i="1" dirty="0" smtClean="0"/>
              <a:t>}</a:t>
            </a:r>
            <a:endParaRPr lang="ru-RU" dirty="0"/>
          </a:p>
          <a:p>
            <a:pPr lvl="1"/>
            <a:endParaRPr lang="ru-RU" sz="1400" b="1" i="1" dirty="0" smtClean="0"/>
          </a:p>
          <a:p>
            <a:r>
              <a:rPr lang="en-US" b="1" dirty="0">
                <a:solidFill>
                  <a:srgbClr val="FF3300"/>
                </a:solidFill>
              </a:rPr>
              <a:t>Scenario:</a:t>
            </a:r>
            <a:r>
              <a:rPr lang="en-US" dirty="0"/>
              <a:t> Apples sharing between users</a:t>
            </a:r>
          </a:p>
          <a:p>
            <a:pPr marL="400050" lvl="1" indent="0">
              <a:buNone/>
            </a:pPr>
            <a:r>
              <a:rPr lang="en-US" b="1" dirty="0" smtClean="0"/>
              <a:t>When</a:t>
            </a:r>
            <a:r>
              <a:rPr lang="en-US" dirty="0" smtClean="0"/>
              <a:t> </a:t>
            </a:r>
            <a:r>
              <a:rPr lang="en-US" i="1" dirty="0"/>
              <a:t>Masha gives 2 apples to Sasha</a:t>
            </a:r>
            <a:endParaRPr lang="ru-RU" i="1" dirty="0"/>
          </a:p>
          <a:p>
            <a:pPr marL="400050" lvl="1" indent="0">
              <a:buNone/>
            </a:pPr>
            <a:r>
              <a:rPr lang="ru-RU" b="1" dirty="0">
                <a:solidFill>
                  <a:srgbClr val="00B050"/>
                </a:solidFill>
              </a:rPr>
              <a:t>  </a:t>
            </a:r>
            <a:r>
              <a:rPr lang="en-US" b="1" dirty="0">
                <a:solidFill>
                  <a:srgbClr val="00B050"/>
                </a:solidFill>
              </a:rPr>
              <a:t>Then</a:t>
            </a:r>
            <a:r>
              <a:rPr lang="en-US" dirty="0"/>
              <a:t> </a:t>
            </a:r>
            <a:r>
              <a:rPr lang="en-US" i="1" dirty="0"/>
              <a:t>Masha should have 3 apples</a:t>
            </a:r>
            <a:endParaRPr lang="ru-RU" dirty="0"/>
          </a:p>
          <a:p>
            <a:pPr marL="400050" lvl="1" indent="0">
              <a:buNone/>
            </a:pPr>
            <a:r>
              <a:rPr lang="ru-RU" b="1" dirty="0">
                <a:solidFill>
                  <a:srgbClr val="00B050"/>
                </a:solidFill>
              </a:rPr>
              <a:t>   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i="1" dirty="0"/>
              <a:t> Sasha should have 2 apples</a:t>
            </a:r>
            <a:endParaRPr lang="ru-RU" i="1" dirty="0"/>
          </a:p>
          <a:p>
            <a:endParaRPr lang="ru-RU" sz="2000" b="1" i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47742"/>
              </p:ext>
            </p:extLst>
          </p:nvPr>
        </p:nvGraphicFramePr>
        <p:xfrm>
          <a:off x="1207243" y="2276872"/>
          <a:ext cx="3300028" cy="110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39788"/>
                <a:gridCol w="2160240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Sasha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Feature: </a:t>
            </a:r>
            <a:r>
              <a:rPr lang="ru-RU" dirty="0" smtClean="0"/>
              <a:t>Мы</a:t>
            </a:r>
            <a:r>
              <a:rPr lang="en-US" dirty="0" smtClean="0"/>
              <a:t> --</a:t>
            </a:r>
            <a:r>
              <a:rPr lang="ru-RU" dirty="0" smtClean="0"/>
              <a:t> </a:t>
            </a:r>
            <a:r>
              <a:rPr lang="ru-RU" dirty="0"/>
              <a:t>на вершине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35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en-US" sz="2000" dirty="0" smtClean="0"/>
              <a:t>Items sharing between users</a:t>
            </a:r>
            <a:endParaRPr lang="ru-RU" sz="2000" dirty="0" smtClean="0"/>
          </a:p>
          <a:p>
            <a:r>
              <a:rPr lang="en-US" sz="2000" i="1" dirty="0" smtClean="0"/>
              <a:t>	In order to share the items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As an user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I want the system to handle my balance changes</a:t>
            </a:r>
            <a:endParaRPr lang="ru-RU" sz="2000" i="1" dirty="0"/>
          </a:p>
          <a:p>
            <a:endParaRPr lang="ru-RU" sz="2000" b="1" dirty="0" smtClean="0">
              <a:solidFill>
                <a:srgbClr val="0070C0"/>
              </a:solidFill>
            </a:endParaRPr>
          </a:p>
          <a:p>
            <a:r>
              <a:rPr lang="en-US" sz="1400" b="1" dirty="0" smtClean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1400" b="1" dirty="0" smtClean="0">
                <a:solidFill>
                  <a:srgbClr val="0070C0"/>
                </a:solidFill>
              </a:rPr>
              <a:t>       </a:t>
            </a:r>
            <a:r>
              <a:rPr lang="en-US" sz="1400" b="1" dirty="0" smtClean="0">
                <a:solidFill>
                  <a:srgbClr val="0070C0"/>
                </a:solidFill>
              </a:rPr>
              <a:t>Given</a:t>
            </a:r>
            <a:r>
              <a:rPr lang="en-US" sz="1400" dirty="0" smtClean="0"/>
              <a:t> </a:t>
            </a:r>
            <a:r>
              <a:rPr lang="en-US" sz="1400" dirty="0"/>
              <a:t>the users balance as follows:</a:t>
            </a:r>
            <a:endParaRPr lang="ru-RU" sz="1400" dirty="0"/>
          </a:p>
          <a:p>
            <a:pPr marL="0" lvl="1"/>
            <a:r>
              <a:rPr lang="ru-RU" sz="1400" b="1" i="1" dirty="0" smtClean="0"/>
              <a:t>	</a:t>
            </a:r>
            <a:r>
              <a:rPr lang="en-US" sz="1400" b="1" i="1" dirty="0" smtClean="0"/>
              <a:t>{</a:t>
            </a:r>
            <a:r>
              <a:rPr lang="ru-RU" sz="1400" b="1" i="1" dirty="0" smtClean="0"/>
              <a:t> </a:t>
            </a:r>
            <a:r>
              <a:rPr lang="ru-RU" sz="1400" b="1" i="1" dirty="0"/>
              <a:t>вырезано </a:t>
            </a:r>
            <a:r>
              <a:rPr lang="en-US" sz="1400" b="1" i="1" dirty="0"/>
              <a:t>}</a:t>
            </a:r>
          </a:p>
          <a:p>
            <a:endParaRPr lang="ru-RU" sz="1400" b="1" dirty="0" smtClean="0"/>
          </a:p>
          <a:p>
            <a:r>
              <a:rPr lang="en-US" sz="1400" b="1" dirty="0">
                <a:solidFill>
                  <a:srgbClr val="FF3300"/>
                </a:solidFill>
              </a:rPr>
              <a:t>Scenario:</a:t>
            </a:r>
            <a:r>
              <a:rPr lang="en-US" sz="1400" dirty="0" smtClean="0"/>
              <a:t> </a:t>
            </a:r>
            <a:r>
              <a:rPr lang="en-US" sz="1400" dirty="0"/>
              <a:t>Apples sharing between </a:t>
            </a:r>
            <a:r>
              <a:rPr lang="en-US" sz="1400" dirty="0" smtClean="0"/>
              <a:t>users using command line</a:t>
            </a:r>
          </a:p>
          <a:p>
            <a:pPr lvl="1"/>
            <a:r>
              <a:rPr lang="en-US" sz="1400" b="1" dirty="0" smtClean="0">
                <a:solidFill>
                  <a:srgbClr val="7030A0"/>
                </a:solidFill>
              </a:rPr>
              <a:t>When</a:t>
            </a:r>
            <a:r>
              <a:rPr lang="en-US" sz="1400" dirty="0" smtClean="0"/>
              <a:t> </a:t>
            </a:r>
            <a:r>
              <a:rPr lang="en-US" sz="1400" i="1" dirty="0" smtClean="0"/>
              <a:t>Masha executes the following command line:</a:t>
            </a:r>
          </a:p>
          <a:p>
            <a:pPr lvl="1"/>
            <a:r>
              <a:rPr lang="en-US" sz="1400" b="1" i="1" dirty="0" smtClean="0"/>
              <a:t>{</a:t>
            </a:r>
            <a:r>
              <a:rPr lang="ru-RU" sz="1400" b="1" i="1" dirty="0" smtClean="0"/>
              <a:t> вырезано </a:t>
            </a:r>
            <a:r>
              <a:rPr lang="en-US" sz="1400" b="1" i="1" dirty="0" smtClean="0"/>
              <a:t>}</a:t>
            </a:r>
          </a:p>
          <a:p>
            <a:pPr lvl="1"/>
            <a:r>
              <a:rPr lang="en-US" sz="1400" b="1" dirty="0" smtClean="0">
                <a:solidFill>
                  <a:srgbClr val="004821"/>
                </a:solidFill>
              </a:rPr>
              <a:t>Then</a:t>
            </a:r>
            <a:r>
              <a:rPr lang="en-US" sz="1400" dirty="0" smtClean="0"/>
              <a:t> the output should be the following:</a:t>
            </a:r>
          </a:p>
          <a:p>
            <a:pPr lvl="1"/>
            <a:r>
              <a:rPr lang="en-US" sz="1400" b="1" i="1" dirty="0"/>
              <a:t>{</a:t>
            </a:r>
            <a:r>
              <a:rPr lang="ru-RU" sz="1400" b="1" i="1" dirty="0"/>
              <a:t> вырезано </a:t>
            </a:r>
            <a:r>
              <a:rPr lang="en-US" sz="1400" b="1" i="1" dirty="0" smtClean="0"/>
              <a:t>}</a:t>
            </a:r>
            <a:endParaRPr lang="ru-RU" sz="1400" dirty="0"/>
          </a:p>
          <a:p>
            <a:pPr lvl="1"/>
            <a:endParaRPr lang="ru-RU" sz="1400" b="1" i="1" dirty="0" smtClean="0"/>
          </a:p>
          <a:p>
            <a:r>
              <a:rPr lang="en-US" sz="1400" b="1" dirty="0">
                <a:solidFill>
                  <a:srgbClr val="FF3300"/>
                </a:solidFill>
              </a:rPr>
              <a:t>Scenario:</a:t>
            </a:r>
            <a:r>
              <a:rPr lang="en-US" sz="1400" dirty="0"/>
              <a:t> Apples sharing between users</a:t>
            </a:r>
          </a:p>
          <a:p>
            <a:pPr marL="400050" lvl="1" indent="0">
              <a:buNone/>
            </a:pPr>
            <a:r>
              <a:rPr lang="en-US" sz="1400" b="1" dirty="0" smtClean="0"/>
              <a:t>When</a:t>
            </a:r>
            <a:r>
              <a:rPr lang="en-US" sz="1400" dirty="0" smtClean="0"/>
              <a:t> </a:t>
            </a:r>
            <a:r>
              <a:rPr lang="en-US" sz="1400" i="1" dirty="0"/>
              <a:t>Masha gives 2 apples to Sasha</a:t>
            </a:r>
            <a:endParaRPr lang="ru-RU" sz="1400" i="1" dirty="0"/>
          </a:p>
          <a:p>
            <a:pPr marL="400050" lvl="1" indent="0">
              <a:buNone/>
            </a:pPr>
            <a:r>
              <a:rPr lang="ru-RU" sz="1400" b="1" dirty="0">
                <a:solidFill>
                  <a:srgbClr val="00B050"/>
                </a:solidFill>
              </a:rPr>
              <a:t>  </a:t>
            </a:r>
            <a:r>
              <a:rPr lang="en-US" sz="1400" b="1" dirty="0">
                <a:solidFill>
                  <a:srgbClr val="00B050"/>
                </a:solidFill>
              </a:rPr>
              <a:t>Then</a:t>
            </a:r>
            <a:r>
              <a:rPr lang="en-US" sz="1400" dirty="0"/>
              <a:t> </a:t>
            </a:r>
            <a:r>
              <a:rPr lang="en-US" sz="1400" i="1" dirty="0"/>
              <a:t>Masha should have 3 apples</a:t>
            </a:r>
            <a:endParaRPr lang="ru-RU" sz="1400" dirty="0"/>
          </a:p>
          <a:p>
            <a:pPr marL="400050" lvl="1" indent="0">
              <a:buNone/>
            </a:pPr>
            <a:r>
              <a:rPr lang="ru-RU" sz="1400" b="1" dirty="0">
                <a:solidFill>
                  <a:srgbClr val="00B050"/>
                </a:solidFill>
              </a:rPr>
              <a:t>    </a:t>
            </a:r>
            <a:r>
              <a:rPr lang="en-US" sz="1400" b="1" dirty="0">
                <a:solidFill>
                  <a:srgbClr val="00B050"/>
                </a:solidFill>
              </a:rPr>
              <a:t>And</a:t>
            </a:r>
            <a:r>
              <a:rPr lang="en-US" sz="1400" i="1" dirty="0"/>
              <a:t> Sasha should have 2 apples</a:t>
            </a:r>
            <a:endParaRPr lang="ru-RU" sz="1400" i="1" dirty="0"/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9961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еще можно писать любой текст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36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en-US" sz="2000" dirty="0" smtClean="0"/>
              <a:t>Items sharing between users</a:t>
            </a:r>
            <a:endParaRPr lang="ru-RU" sz="2000" dirty="0" smtClean="0"/>
          </a:p>
          <a:p>
            <a:endParaRPr lang="ru-RU" sz="2000" i="1" dirty="0" smtClean="0"/>
          </a:p>
          <a:p>
            <a:r>
              <a:rPr lang="en-US" sz="2000" i="1" dirty="0" smtClean="0"/>
              <a:t>	In order to share the items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As an user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I want the system to handle my balance changes</a:t>
            </a:r>
            <a:endParaRPr lang="ru-RU" sz="2000" i="1" dirty="0" smtClean="0"/>
          </a:p>
          <a:p>
            <a:r>
              <a:rPr lang="ru-RU" sz="2000" i="1" dirty="0"/>
              <a:t>	</a:t>
            </a:r>
            <a:endParaRPr lang="ru-RU" sz="2000" i="1" dirty="0" smtClean="0"/>
          </a:p>
          <a:p>
            <a:r>
              <a:rPr lang="ru-RU" sz="2000" i="1" dirty="0"/>
              <a:t>	</a:t>
            </a:r>
            <a:r>
              <a:rPr lang="en-US" sz="2000" i="1" dirty="0" smtClean="0"/>
              <a:t>TODO: Add more scenarios</a:t>
            </a:r>
          </a:p>
          <a:p>
            <a:r>
              <a:rPr lang="en-US" sz="2000" i="1" dirty="0"/>
              <a:t>	</a:t>
            </a:r>
            <a:endParaRPr lang="en-US" sz="2000" i="1" dirty="0" smtClean="0"/>
          </a:p>
          <a:p>
            <a:r>
              <a:rPr lang="en-US" sz="2000" i="1" dirty="0"/>
              <a:t>	</a:t>
            </a:r>
            <a:r>
              <a:rPr lang="en-US" sz="2000" i="1" dirty="0" smtClean="0"/>
              <a:t>Requirements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~~~~~~~~~~~~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The users:</a:t>
            </a:r>
          </a:p>
          <a:p>
            <a:r>
              <a:rPr lang="en-US" sz="2000" i="1" dirty="0" smtClean="0"/>
              <a:t>	   - Should be allowed to give some items to the others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   - Should be allowed to take the items back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   - Should be allowed to share items via command line</a:t>
            </a:r>
          </a:p>
          <a:p>
            <a:r>
              <a:rPr lang="en-US" sz="2000" i="1" dirty="0"/>
              <a:t> </a:t>
            </a:r>
            <a:r>
              <a:rPr lang="en-US" sz="2000" i="1" dirty="0" smtClean="0"/>
              <a:t>                    - Should be allowed to check balance</a:t>
            </a:r>
            <a:endParaRPr lang="ru-RU" sz="2000" i="1" dirty="0"/>
          </a:p>
          <a:p>
            <a:endParaRPr lang="ru-RU" sz="2000" b="1" dirty="0" smtClean="0">
              <a:solidFill>
                <a:srgbClr val="0070C0"/>
              </a:solidFill>
            </a:endParaRPr>
          </a:p>
          <a:p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2667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Вид сверху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37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Feature: </a:t>
            </a:r>
            <a:r>
              <a:rPr lang="en-US" sz="1100" dirty="0" smtClean="0"/>
              <a:t>Items sharing between users</a:t>
            </a:r>
            <a:endParaRPr lang="ru-RU" sz="1100" dirty="0" smtClean="0"/>
          </a:p>
          <a:p>
            <a:endParaRPr lang="ru-RU" sz="1100" i="1" dirty="0" smtClean="0"/>
          </a:p>
          <a:p>
            <a:pPr lvl="1"/>
            <a:r>
              <a:rPr lang="en-US" sz="1100" i="1" dirty="0" smtClean="0"/>
              <a:t>In order to share the items</a:t>
            </a:r>
          </a:p>
          <a:p>
            <a:pPr lvl="1"/>
            <a:r>
              <a:rPr lang="en-US" sz="1100" i="1" dirty="0" smtClean="0"/>
              <a:t>As an user</a:t>
            </a:r>
          </a:p>
          <a:p>
            <a:pPr lvl="1"/>
            <a:r>
              <a:rPr lang="en-US" sz="1100" i="1" dirty="0" smtClean="0"/>
              <a:t>I want the system to handle my balance changes</a:t>
            </a:r>
            <a:endParaRPr lang="ru-RU" sz="1100" i="1" dirty="0" smtClean="0"/>
          </a:p>
          <a:p>
            <a:pPr lvl="1"/>
            <a:endParaRPr lang="ru-RU" sz="1100" i="1" dirty="0" smtClean="0"/>
          </a:p>
          <a:p>
            <a:pPr lvl="1"/>
            <a:r>
              <a:rPr lang="en-US" sz="1100" i="1" dirty="0" smtClean="0"/>
              <a:t>TODO: Add more scenarios</a:t>
            </a:r>
          </a:p>
          <a:p>
            <a:pPr lvl="1"/>
            <a:r>
              <a:rPr lang="en-US" sz="1100" i="1" dirty="0"/>
              <a:t>	</a:t>
            </a:r>
            <a:endParaRPr lang="en-US" sz="1100" i="1" dirty="0" smtClean="0"/>
          </a:p>
          <a:p>
            <a:pPr lvl="1"/>
            <a:r>
              <a:rPr lang="en-US" sz="1100" i="1" dirty="0" smtClean="0"/>
              <a:t>Requirements</a:t>
            </a:r>
          </a:p>
          <a:p>
            <a:pPr lvl="1"/>
            <a:r>
              <a:rPr lang="en-US" sz="1100" i="1" dirty="0" smtClean="0"/>
              <a:t>~~~~~~~~~~~~</a:t>
            </a:r>
          </a:p>
          <a:p>
            <a:pPr lvl="1"/>
            <a:r>
              <a:rPr lang="en-US" sz="1100" i="1" dirty="0" smtClean="0"/>
              <a:t>The users:</a:t>
            </a:r>
          </a:p>
          <a:p>
            <a:pPr lvl="1"/>
            <a:r>
              <a:rPr lang="en-US" sz="1100" i="1" dirty="0" smtClean="0"/>
              <a:t>- Should be allowed to give some items to the others</a:t>
            </a:r>
          </a:p>
          <a:p>
            <a:pPr lvl="1"/>
            <a:r>
              <a:rPr lang="en-US" sz="1100" i="1" dirty="0" smtClean="0"/>
              <a:t>- Should be allowed to take the items back</a:t>
            </a:r>
          </a:p>
          <a:p>
            <a:pPr lvl="1"/>
            <a:r>
              <a:rPr lang="en-US" sz="1100" i="1" dirty="0" smtClean="0"/>
              <a:t>- Should be allowed to share items via command line</a:t>
            </a:r>
          </a:p>
          <a:p>
            <a:pPr lvl="1"/>
            <a:r>
              <a:rPr lang="en-US" sz="1100" i="1" dirty="0" smtClean="0"/>
              <a:t>- Should be allowed to check balance</a:t>
            </a:r>
          </a:p>
          <a:p>
            <a:r>
              <a:rPr lang="en-US" sz="1100" b="1" dirty="0">
                <a:solidFill>
                  <a:srgbClr val="0070C0"/>
                </a:solidFill>
              </a:rPr>
              <a:t>Background:</a:t>
            </a:r>
          </a:p>
          <a:p>
            <a:pPr marL="0" lvl="1"/>
            <a:r>
              <a:rPr lang="ru-RU" sz="1100" b="1" dirty="0">
                <a:solidFill>
                  <a:srgbClr val="0070C0"/>
                </a:solidFill>
              </a:rPr>
              <a:t>       </a:t>
            </a:r>
            <a:r>
              <a:rPr lang="en-US" sz="1100" b="1" dirty="0">
                <a:solidFill>
                  <a:srgbClr val="0070C0"/>
                </a:solidFill>
              </a:rPr>
              <a:t>Given</a:t>
            </a:r>
            <a:r>
              <a:rPr lang="en-US" sz="1100" dirty="0"/>
              <a:t> the users balance as follows:</a:t>
            </a:r>
            <a:endParaRPr lang="ru-RU" sz="1100" dirty="0"/>
          </a:p>
          <a:p>
            <a:pPr marL="0" lvl="1"/>
            <a:r>
              <a:rPr lang="ru-RU" sz="1100" b="1" i="1" dirty="0"/>
              <a:t>	</a:t>
            </a:r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</a:p>
          <a:p>
            <a:endParaRPr lang="ru-RU" sz="1100" b="1" dirty="0"/>
          </a:p>
          <a:p>
            <a:r>
              <a:rPr lang="en-US" sz="1100" b="1" dirty="0">
                <a:solidFill>
                  <a:srgbClr val="FF3300"/>
                </a:solidFill>
              </a:rPr>
              <a:t>Scenario:</a:t>
            </a:r>
            <a:r>
              <a:rPr lang="en-US" sz="1100" dirty="0"/>
              <a:t> Apples sharing between users using command line</a:t>
            </a:r>
          </a:p>
          <a:p>
            <a:pPr lvl="1"/>
            <a:r>
              <a:rPr lang="en-US" sz="1100" b="1" dirty="0">
                <a:solidFill>
                  <a:srgbClr val="7030A0"/>
                </a:solidFill>
              </a:rPr>
              <a:t>When</a:t>
            </a:r>
            <a:r>
              <a:rPr lang="en-US" sz="1100" dirty="0"/>
              <a:t> </a:t>
            </a:r>
            <a:r>
              <a:rPr lang="en-US" sz="1100" i="1" dirty="0"/>
              <a:t>Masha executes the following command line:</a:t>
            </a:r>
          </a:p>
          <a:p>
            <a:pPr lvl="1"/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</a:p>
          <a:p>
            <a:pPr lvl="1"/>
            <a:r>
              <a:rPr lang="en-US" sz="1100" b="1" dirty="0">
                <a:solidFill>
                  <a:srgbClr val="004821"/>
                </a:solidFill>
              </a:rPr>
              <a:t>Then</a:t>
            </a:r>
            <a:r>
              <a:rPr lang="en-US" sz="1100" dirty="0"/>
              <a:t> the output should be the following:</a:t>
            </a:r>
          </a:p>
          <a:p>
            <a:pPr lvl="1"/>
            <a:r>
              <a:rPr lang="en-US" sz="1100" b="1" i="1" dirty="0"/>
              <a:t>{</a:t>
            </a:r>
            <a:r>
              <a:rPr lang="ru-RU" sz="1100" b="1" i="1" dirty="0"/>
              <a:t> вырезано </a:t>
            </a:r>
            <a:r>
              <a:rPr lang="en-US" sz="1100" b="1" i="1" dirty="0"/>
              <a:t>}</a:t>
            </a:r>
            <a:endParaRPr lang="ru-RU" sz="1100" dirty="0"/>
          </a:p>
          <a:p>
            <a:pPr lvl="1"/>
            <a:endParaRPr lang="ru-RU" sz="1100" b="1" i="1" dirty="0"/>
          </a:p>
          <a:p>
            <a:r>
              <a:rPr lang="en-US" sz="1100" b="1" dirty="0">
                <a:solidFill>
                  <a:srgbClr val="FF3300"/>
                </a:solidFill>
              </a:rPr>
              <a:t>Scenario:</a:t>
            </a:r>
            <a:r>
              <a:rPr lang="en-US" sz="1100" dirty="0"/>
              <a:t> Apples sharing between users</a:t>
            </a:r>
          </a:p>
          <a:p>
            <a:pPr marL="400050" lvl="1" indent="0">
              <a:buNone/>
            </a:pPr>
            <a:r>
              <a:rPr lang="en-US" sz="1100" b="1" dirty="0"/>
              <a:t>When</a:t>
            </a:r>
            <a:r>
              <a:rPr lang="en-US" sz="1100" dirty="0"/>
              <a:t> </a:t>
            </a:r>
            <a:r>
              <a:rPr lang="en-US" sz="1100" i="1" dirty="0"/>
              <a:t>Masha gives 2 apples to Sasha</a:t>
            </a:r>
            <a:endParaRPr lang="ru-RU" sz="1100" i="1" dirty="0"/>
          </a:p>
          <a:p>
            <a:pPr marL="400050" lvl="1" indent="0">
              <a:buNone/>
            </a:pPr>
            <a:r>
              <a:rPr lang="ru-RU" sz="1100" b="1" dirty="0">
                <a:solidFill>
                  <a:srgbClr val="00B050"/>
                </a:solidFill>
              </a:rPr>
              <a:t>  </a:t>
            </a:r>
            <a:r>
              <a:rPr lang="en-US" sz="1100" b="1" dirty="0">
                <a:solidFill>
                  <a:srgbClr val="00B050"/>
                </a:solidFill>
              </a:rPr>
              <a:t>Then</a:t>
            </a:r>
            <a:r>
              <a:rPr lang="en-US" sz="1100" dirty="0"/>
              <a:t> </a:t>
            </a:r>
            <a:r>
              <a:rPr lang="en-US" sz="1100" i="1" dirty="0"/>
              <a:t>Masha should have 3 apples</a:t>
            </a:r>
            <a:endParaRPr lang="ru-RU" sz="1100" dirty="0"/>
          </a:p>
          <a:p>
            <a:pPr marL="400050" lvl="1" indent="0">
              <a:buNone/>
            </a:pPr>
            <a:r>
              <a:rPr lang="ru-RU" sz="1100" b="1" dirty="0">
                <a:solidFill>
                  <a:srgbClr val="00B050"/>
                </a:solidFill>
              </a:rPr>
              <a:t>    </a:t>
            </a:r>
            <a:r>
              <a:rPr lang="en-US" sz="1100" b="1" dirty="0">
                <a:solidFill>
                  <a:srgbClr val="00B050"/>
                </a:solidFill>
              </a:rPr>
              <a:t>And</a:t>
            </a:r>
            <a:r>
              <a:rPr lang="en-US" sz="1100" i="1" dirty="0"/>
              <a:t> Sasha should have 2 </a:t>
            </a:r>
            <a:r>
              <a:rPr lang="en-US" sz="1100" i="1" dirty="0" smtClean="0"/>
              <a:t>apples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3497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Обобщенный вид сверху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38</a:t>
            </a:fld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59094" y="1412776"/>
            <a:ext cx="81369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Feature: </a:t>
            </a:r>
            <a:r>
              <a:rPr lang="ru-RU" sz="2000" dirty="0"/>
              <a:t>Имя высокоуровневого требования</a:t>
            </a:r>
            <a:endParaRPr lang="ru-RU" sz="2000" i="1" dirty="0" smtClean="0"/>
          </a:p>
          <a:p>
            <a:pPr lvl="1"/>
            <a:r>
              <a:rPr lang="ru-RU" sz="2000" i="1" dirty="0" smtClean="0"/>
              <a:t> - Описание требований</a:t>
            </a:r>
          </a:p>
          <a:p>
            <a:pPr lvl="1"/>
            <a:r>
              <a:rPr lang="ru-RU" sz="2000" i="1" dirty="0" smtClean="0"/>
              <a:t> - Текст из </a:t>
            </a:r>
            <a:r>
              <a:rPr lang="en-US" sz="2000" i="1" dirty="0" smtClean="0"/>
              <a:t>User Story, Use Cases</a:t>
            </a:r>
          </a:p>
          <a:p>
            <a:pPr lvl="1"/>
            <a:r>
              <a:rPr lang="ru-RU" sz="2000" i="1" dirty="0" smtClean="0"/>
              <a:t> - Ссылки на полезные материалы</a:t>
            </a:r>
          </a:p>
          <a:p>
            <a:pPr lvl="1"/>
            <a:r>
              <a:rPr lang="ru-RU" sz="2000" i="1" dirty="0" smtClean="0"/>
              <a:t> - Что-то еще – да что угодно!</a:t>
            </a:r>
          </a:p>
          <a:p>
            <a:pPr lvl="1"/>
            <a:endParaRPr lang="en-US" sz="2000" i="1" dirty="0" smtClean="0"/>
          </a:p>
          <a:p>
            <a:r>
              <a:rPr lang="en-US" sz="2000" b="1" dirty="0" smtClean="0">
                <a:solidFill>
                  <a:srgbClr val="FF3300"/>
                </a:solidFill>
              </a:rPr>
              <a:t>Scenario</a:t>
            </a:r>
            <a:r>
              <a:rPr lang="en-US" sz="2000" b="1" dirty="0">
                <a:solidFill>
                  <a:srgbClr val="FF3300"/>
                </a:solidFill>
              </a:rPr>
              <a:t>:</a:t>
            </a:r>
            <a:r>
              <a:rPr lang="en-US" sz="2000" dirty="0"/>
              <a:t> </a:t>
            </a:r>
            <a:r>
              <a:rPr lang="ru-RU" sz="2000" dirty="0" smtClean="0"/>
              <a:t>Приемочный критерий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Given</a:t>
            </a:r>
            <a:r>
              <a:rPr lang="en-US" sz="2000" dirty="0"/>
              <a:t> </a:t>
            </a:r>
            <a:r>
              <a:rPr lang="ru-RU" sz="2000" dirty="0" smtClean="0"/>
              <a:t>что-то уже готово</a:t>
            </a:r>
            <a:endParaRPr lang="ru-RU" sz="2000" dirty="0"/>
          </a:p>
          <a:p>
            <a:pPr lvl="1"/>
            <a:r>
              <a:rPr lang="en-US" sz="2000" b="1" dirty="0" smtClean="0">
                <a:solidFill>
                  <a:srgbClr val="7030A0"/>
                </a:solidFill>
              </a:rPr>
              <a:t>When</a:t>
            </a:r>
            <a:r>
              <a:rPr lang="en-US" sz="2000" dirty="0" smtClean="0"/>
              <a:t> </a:t>
            </a:r>
            <a:r>
              <a:rPr lang="ru-RU" sz="2000" i="1" dirty="0" smtClean="0"/>
              <a:t>совершено действие</a:t>
            </a:r>
            <a:endParaRPr lang="en-US" sz="2000" i="1" dirty="0"/>
          </a:p>
          <a:p>
            <a:pPr lvl="1"/>
            <a:r>
              <a:rPr lang="en-US" sz="2000" b="1" dirty="0" smtClean="0">
                <a:solidFill>
                  <a:srgbClr val="004821"/>
                </a:solidFill>
              </a:rPr>
              <a:t>Then</a:t>
            </a:r>
            <a:r>
              <a:rPr lang="en-US" sz="2000" dirty="0" smtClean="0"/>
              <a:t> </a:t>
            </a:r>
            <a:r>
              <a:rPr lang="ru-RU" sz="2000" dirty="0" smtClean="0"/>
              <a:t>ожидаем результат</a:t>
            </a:r>
            <a:endParaRPr lang="en-US" sz="2000" dirty="0"/>
          </a:p>
          <a:p>
            <a:pPr lvl="1"/>
            <a:endParaRPr lang="ru-RU" sz="2000" b="1" i="1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Scenario:</a:t>
            </a:r>
            <a:r>
              <a:rPr lang="en-US" sz="2000" dirty="0"/>
              <a:t> </a:t>
            </a:r>
            <a:r>
              <a:rPr lang="ru-RU" sz="2000" dirty="0" smtClean="0"/>
              <a:t>Тестирует требования, описанные выше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</a:t>
            </a:r>
            <a:r>
              <a:rPr lang="en-US" sz="2000" b="1" dirty="0" smtClean="0">
                <a:solidFill>
                  <a:srgbClr val="FF3300"/>
                </a:solidFill>
              </a:rPr>
              <a:t>:</a:t>
            </a:r>
            <a:r>
              <a:rPr lang="ru-RU" sz="2000" dirty="0" smtClean="0"/>
              <a:t> Дополняет и разъясняет требования</a:t>
            </a:r>
          </a:p>
          <a:p>
            <a:endParaRPr lang="ru-RU" sz="2000" dirty="0"/>
          </a:p>
          <a:p>
            <a:r>
              <a:rPr lang="en-US" sz="2000" b="1" dirty="0">
                <a:solidFill>
                  <a:srgbClr val="FF3300"/>
                </a:solidFill>
              </a:rPr>
              <a:t>Scenario:</a:t>
            </a:r>
            <a:r>
              <a:rPr lang="ru-RU" sz="2000" dirty="0"/>
              <a:t> </a:t>
            </a:r>
            <a:r>
              <a:rPr lang="ru-RU" sz="2000" dirty="0" smtClean="0"/>
              <a:t>Автоматизируется</a:t>
            </a:r>
            <a:endParaRPr lang="ru-R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68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Gherkin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39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706072"/>
            <a:ext cx="85689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специализированый </a:t>
            </a:r>
            <a:r>
              <a:rPr lang="ru-RU" sz="2800" dirty="0"/>
              <a:t>язык для создания тест кейсов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расширяемый </a:t>
            </a:r>
            <a:r>
              <a:rPr lang="ru-RU" sz="2800" dirty="0"/>
              <a:t>язык, имея готовую основу, вы можете «допиливать» </a:t>
            </a:r>
            <a:r>
              <a:rPr lang="ru-RU" sz="2800" dirty="0" smtClean="0"/>
              <a:t>его </a:t>
            </a:r>
            <a:r>
              <a:rPr lang="ru-RU" sz="2800" dirty="0"/>
              <a:t>под ваши нужды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 smtClean="0"/>
              <a:t>понятен </a:t>
            </a:r>
            <a:r>
              <a:rPr lang="ru-RU" sz="2800" dirty="0"/>
              <a:t>программистам, </a:t>
            </a:r>
            <a:r>
              <a:rPr lang="ru-RU" sz="2800" dirty="0" err="1"/>
              <a:t>тестировщикам</a:t>
            </a:r>
            <a:r>
              <a:rPr lang="ru-RU" sz="2800" dirty="0"/>
              <a:t>  и простым смертным :)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Имеет четкую структуру, что помогает различным инструментам </a:t>
            </a:r>
            <a:r>
              <a:rPr lang="ru-RU" sz="2800" dirty="0" err="1"/>
              <a:t>парсить</a:t>
            </a:r>
            <a:r>
              <a:rPr lang="ru-RU" sz="2800" dirty="0"/>
              <a:t> и преобразовывать *.</a:t>
            </a:r>
            <a:r>
              <a:rPr lang="ru-RU" sz="2800" dirty="0" err="1"/>
              <a:t>feature</a:t>
            </a:r>
            <a:r>
              <a:rPr lang="ru-RU" sz="2800" dirty="0"/>
              <a:t> файлы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611560" y="2592200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11560" y="3429000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3568" y="4293096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755576" y="5661248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Опа</a:t>
            </a:r>
            <a:r>
              <a:rPr lang="ru-RU" dirty="0" smtClean="0"/>
              <a:t>! Оптическая иллюзия!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</a:t>
            </a:fld>
            <a:endParaRPr lang="ru-RU"/>
          </a:p>
        </p:txBody>
      </p:sp>
      <p:pic>
        <p:nvPicPr>
          <p:cNvPr id="3076" name="Picture 4" descr="http://www.sciencebob.com/images/waveillus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394078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главное!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2348880"/>
            <a:ext cx="85635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Gherkin </a:t>
            </a:r>
            <a:r>
              <a:rPr lang="ru-RU" sz="4800" dirty="0" smtClean="0"/>
              <a:t>можно использовать </a:t>
            </a:r>
            <a:endParaRPr lang="en-US" sz="4800" dirty="0" smtClean="0"/>
          </a:p>
          <a:p>
            <a:r>
              <a:rPr lang="ru-RU" sz="4800" b="1" u="sng" dirty="0" smtClean="0"/>
              <a:t>только</a:t>
            </a:r>
            <a:r>
              <a:rPr lang="ru-RU" sz="4800" dirty="0" smtClean="0"/>
              <a:t> в </a:t>
            </a:r>
            <a:r>
              <a:rPr lang="en-US" sz="4800" b="1" dirty="0" smtClean="0"/>
              <a:t>Cucumber</a:t>
            </a:r>
            <a:r>
              <a:rPr lang="en-US" sz="4800" dirty="0" smtClean="0"/>
              <a:t> </a:t>
            </a:r>
            <a:r>
              <a:rPr lang="ru-RU" sz="4800" dirty="0" smtClean="0"/>
              <a:t>и </a:t>
            </a:r>
            <a:r>
              <a:rPr lang="en-US" sz="4800" b="1" dirty="0" err="1" smtClean="0"/>
              <a:t>SpecFlow</a:t>
            </a:r>
            <a:r>
              <a:rPr lang="en-US" sz="4800" dirty="0" smtClean="0"/>
              <a:t>!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636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Нееееет</a:t>
            </a:r>
            <a:r>
              <a:rPr lang="ru-RU" dirty="0" smtClean="0"/>
              <a:t>! Не только в </a:t>
            </a:r>
            <a:r>
              <a:rPr lang="en-US" dirty="0" err="1" smtClean="0"/>
              <a:t>Cucucmber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41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721" y="1412775"/>
            <a:ext cx="2943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Robot Framework</a:t>
            </a:r>
          </a:p>
          <a:p>
            <a:r>
              <a:rPr lang="en-US" sz="2800" dirty="0">
                <a:hlinkClick r:id="rId2"/>
              </a:rPr>
              <a:t>http://goo.gl/aJTnl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65" y="2685733"/>
            <a:ext cx="3734962" cy="239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7851" y="1412776"/>
            <a:ext cx="33217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Fitnesse</a:t>
            </a:r>
            <a:endParaRPr lang="en-US" sz="2800" dirty="0" smtClean="0"/>
          </a:p>
          <a:p>
            <a:r>
              <a:rPr lang="en-US" sz="2800" dirty="0"/>
              <a:t>http://goo.gl/8XWQe</a:t>
            </a:r>
            <a:endParaRPr lang="ru-RU" sz="28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815" y="2682714"/>
            <a:ext cx="379396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0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 не только </a:t>
            </a:r>
            <a:r>
              <a:rPr lang="en-US" dirty="0" err="1" smtClean="0"/>
              <a:t>SpecFlow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721" y="1412775"/>
            <a:ext cx="6793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Concordion</a:t>
            </a:r>
            <a:endParaRPr lang="en-US" sz="2800" dirty="0" smtClean="0"/>
          </a:p>
          <a:p>
            <a:r>
              <a:rPr lang="en-US" sz="2800" dirty="0">
                <a:hlinkClick r:id="rId2"/>
              </a:rPr>
              <a:t>http://www.concordion.org/Technique.html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2" y="2398501"/>
            <a:ext cx="6456264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Обобщения и детализация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0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400050"/>
            <a:ext cx="905827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Лес?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44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683567" y="2641521"/>
            <a:ext cx="792088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Система позволяет создать пользователя с уникальным </a:t>
            </a:r>
            <a:r>
              <a:rPr lang="ru-RU" sz="2800" dirty="0" smtClean="0"/>
              <a:t>именем</a:t>
            </a:r>
          </a:p>
          <a:p>
            <a:pPr lvl="1"/>
            <a:r>
              <a:rPr lang="ru-RU" sz="2800" b="1" i="1" dirty="0" smtClean="0"/>
              <a:t>Дано  </a:t>
            </a:r>
            <a:r>
              <a:rPr lang="ru-RU" sz="2800" i="1" dirty="0" smtClean="0"/>
              <a:t>Пользователь </a:t>
            </a:r>
            <a:r>
              <a:rPr lang="ru-RU" sz="2800" i="1" dirty="0"/>
              <a:t>с именем «Скотт </a:t>
            </a:r>
            <a:r>
              <a:rPr lang="ru-RU" sz="2800" i="1" dirty="0" err="1"/>
              <a:t>Тайгер</a:t>
            </a:r>
            <a:r>
              <a:rPr lang="ru-RU" sz="2800" i="1" dirty="0"/>
              <a:t>» </a:t>
            </a:r>
            <a:r>
              <a:rPr lang="ru-RU" sz="2800" i="1" dirty="0" smtClean="0"/>
              <a:t> 	       не </a:t>
            </a:r>
            <a:r>
              <a:rPr lang="ru-RU" sz="2800" i="1" dirty="0"/>
              <a:t>существует в системе</a:t>
            </a:r>
          </a:p>
          <a:p>
            <a:pPr lvl="1"/>
            <a:r>
              <a:rPr lang="ru-RU" sz="2800" b="1" i="1" dirty="0"/>
              <a:t>Когда</a:t>
            </a:r>
            <a:r>
              <a:rPr lang="ru-RU" sz="2800" dirty="0"/>
              <a:t> </a:t>
            </a:r>
            <a:r>
              <a:rPr lang="ru-RU" sz="2800" i="1" dirty="0"/>
              <a:t>я создаю пользователя с именем </a:t>
            </a:r>
            <a:r>
              <a:rPr lang="ru-RU" sz="2800" i="1" dirty="0" smtClean="0"/>
              <a:t>                                 	       «</a:t>
            </a:r>
            <a:r>
              <a:rPr lang="ru-RU" sz="2800" i="1" dirty="0"/>
              <a:t>Скотт </a:t>
            </a:r>
            <a:r>
              <a:rPr lang="ru-RU" sz="2800" i="1" dirty="0" err="1"/>
              <a:t>Тайгер</a:t>
            </a:r>
            <a:r>
              <a:rPr lang="ru-RU" sz="2800" i="1" dirty="0"/>
              <a:t>»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</a:t>
            </a:r>
            <a:r>
              <a:rPr lang="ru-RU" sz="2800" i="1" dirty="0"/>
              <a:t>регистрация должна быть успешной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67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Регистрация </a:t>
            </a:r>
            <a:r>
              <a:rPr lang="ru-RU" dirty="0"/>
              <a:t>должна быть </a:t>
            </a:r>
            <a:r>
              <a:rPr lang="ru-RU" dirty="0" smtClean="0"/>
              <a:t>успешной?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45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7" y="1844824"/>
            <a:ext cx="85689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Форма регистрации сохранилась без </a:t>
            </a:r>
            <a:r>
              <a:rPr lang="ru-RU" sz="2400" dirty="0" smtClean="0"/>
              <a:t>ошибок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получил письмо со ссылкой для </a:t>
            </a:r>
            <a:r>
              <a:rPr lang="ru-RU" sz="2400" dirty="0" smtClean="0"/>
              <a:t>подтверждения регистрации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перешел по ссылке и получил сообщение об успешном </a:t>
            </a:r>
            <a:r>
              <a:rPr lang="ru-RU" sz="2400" dirty="0" smtClean="0"/>
              <a:t>подтверждении регистрации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открыл форму логина и ввел логин и </a:t>
            </a:r>
            <a:r>
              <a:rPr lang="ru-RU" sz="2400" dirty="0" smtClean="0"/>
              <a:t>пароль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ru-RU" sz="2400" dirty="0"/>
              <a:t>Пользователь вошел в систему под своим </a:t>
            </a:r>
            <a:r>
              <a:rPr lang="ru-RU" sz="2400" dirty="0" smtClean="0"/>
              <a:t>аккаунтом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50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" y="260648"/>
            <a:ext cx="9180512" cy="61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Или дерево?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1772816"/>
            <a:ext cx="7848872" cy="4532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/>
              <a:t>Scenario</a:t>
            </a:r>
            <a:r>
              <a:rPr lang="ru-RU" sz="2000" b="1" dirty="0"/>
              <a:t>:</a:t>
            </a:r>
            <a:r>
              <a:rPr lang="ru-RU" sz="2000" dirty="0"/>
              <a:t> Форма выдает ошибку если </a:t>
            </a:r>
            <a:r>
              <a:rPr lang="ru-RU" sz="2000" dirty="0" smtClean="0"/>
              <a:t>поля </a:t>
            </a:r>
            <a:r>
              <a:rPr lang="ru-RU" sz="2000" dirty="0"/>
              <a:t>пароля и подтверждения пароля не совпадают</a:t>
            </a:r>
          </a:p>
          <a:p>
            <a:r>
              <a:rPr lang="ru-RU" sz="2000" b="1" dirty="0" smtClean="0"/>
              <a:t>Дано</a:t>
            </a:r>
            <a:r>
              <a:rPr lang="ru-RU" sz="2000" dirty="0" smtClean="0"/>
              <a:t> </a:t>
            </a:r>
            <a:r>
              <a:rPr lang="ru-RU" sz="2000" dirty="0"/>
              <a:t>я на форме регистрации</a:t>
            </a:r>
          </a:p>
          <a:p>
            <a:r>
              <a:rPr lang="ru-RU" sz="2000" b="1" dirty="0" smtClean="0"/>
              <a:t>Когда </a:t>
            </a:r>
            <a:r>
              <a:rPr lang="ru-RU" sz="2000" dirty="0"/>
              <a:t>я заполняю следующие поля</a:t>
            </a:r>
            <a:r>
              <a:rPr lang="ru-RU" sz="2000" dirty="0" smtClean="0"/>
              <a:t>:</a:t>
            </a:r>
            <a:endParaRPr lang="en-US" sz="2000" dirty="0" smtClean="0"/>
          </a:p>
          <a:p>
            <a:endParaRPr lang="ru-RU" sz="1050" dirty="0"/>
          </a:p>
          <a:p>
            <a:r>
              <a:rPr lang="en-US" sz="2000" b="1" i="1" dirty="0" smtClean="0"/>
              <a:t>  </a:t>
            </a:r>
            <a:r>
              <a:rPr lang="ru-RU" sz="2000" b="1" i="1" dirty="0" smtClean="0"/>
              <a:t>Поле</a:t>
            </a:r>
            <a:r>
              <a:rPr lang="en-US" sz="2000" b="1" i="1" dirty="0" smtClean="0"/>
              <a:t>                                   </a:t>
            </a:r>
            <a:r>
              <a:rPr lang="ru-RU" sz="2000" b="1" i="1" dirty="0" smtClean="0"/>
              <a:t>Значение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Имя </a:t>
            </a:r>
            <a:r>
              <a:rPr lang="en-US" sz="2000" dirty="0" smtClean="0"/>
              <a:t>                                   </a:t>
            </a:r>
            <a:r>
              <a:rPr lang="ru-RU" sz="2000" dirty="0" smtClean="0"/>
              <a:t>Скотт</a:t>
            </a:r>
            <a:r>
              <a:rPr lang="en-US" sz="2000" dirty="0" smtClean="0"/>
              <a:t> 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Фамилия </a:t>
            </a:r>
            <a:r>
              <a:rPr lang="en-US" sz="2000" dirty="0" smtClean="0"/>
              <a:t>                          </a:t>
            </a:r>
            <a:r>
              <a:rPr lang="ru-RU" sz="2000" dirty="0" err="1" smtClean="0"/>
              <a:t>Тайгер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Логин </a:t>
            </a:r>
            <a:r>
              <a:rPr lang="en-US" sz="2000" dirty="0"/>
              <a:t> </a:t>
            </a:r>
            <a:r>
              <a:rPr lang="en-US" sz="2000" dirty="0" smtClean="0"/>
              <a:t>                               </a:t>
            </a:r>
            <a:r>
              <a:rPr lang="ru-RU" sz="2000" dirty="0" err="1" smtClean="0"/>
              <a:t>scott</a:t>
            </a:r>
            <a:r>
              <a:rPr lang="en-US" sz="2000" dirty="0" smtClean="0"/>
              <a:t> 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Пароль </a:t>
            </a:r>
            <a:r>
              <a:rPr lang="en-US" sz="2000" dirty="0" smtClean="0"/>
              <a:t>                             </a:t>
            </a:r>
            <a:r>
              <a:rPr lang="ru-RU" sz="2000" dirty="0" err="1" smtClean="0"/>
              <a:t>tiger</a:t>
            </a:r>
            <a:endParaRPr lang="ru-RU" sz="2000" dirty="0"/>
          </a:p>
          <a:p>
            <a:r>
              <a:rPr lang="en-US" sz="2000" dirty="0" smtClean="0"/>
              <a:t>  </a:t>
            </a:r>
            <a:r>
              <a:rPr lang="ru-RU" sz="2000" dirty="0" smtClean="0"/>
              <a:t>Подтвердите </a:t>
            </a:r>
            <a:r>
              <a:rPr lang="ru-RU" sz="2000" dirty="0"/>
              <a:t>пароль </a:t>
            </a:r>
            <a:r>
              <a:rPr lang="en-US" sz="2000" dirty="0" smtClean="0"/>
              <a:t>  </a:t>
            </a:r>
            <a:r>
              <a:rPr lang="en-US" sz="2000" dirty="0" err="1" smtClean="0"/>
              <a:t>erroror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b="1" dirty="0"/>
              <a:t>И</a:t>
            </a:r>
            <a:r>
              <a:rPr lang="ru-RU" sz="2000" dirty="0"/>
              <a:t> нажимаю на кнопку «Зарегистрировать»</a:t>
            </a:r>
          </a:p>
          <a:p>
            <a:r>
              <a:rPr lang="ru-RU" sz="2000" b="1" dirty="0"/>
              <a:t>Тогда</a:t>
            </a:r>
            <a:r>
              <a:rPr lang="ru-RU" sz="2000" dirty="0"/>
              <a:t> я должен увидеть ошибку «пароли не совпадают»</a:t>
            </a:r>
          </a:p>
          <a:p>
            <a:endParaRPr lang="ru-RU" dirty="0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522136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987824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211960" y="3212976"/>
            <a:ext cx="0" cy="1800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95536" y="2492896"/>
            <a:ext cx="80441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При включении света – свет включается </a:t>
            </a:r>
            <a:endParaRPr lang="ru-RU" sz="2800" dirty="0" smtClean="0"/>
          </a:p>
          <a:p>
            <a:pPr lvl="1"/>
            <a:r>
              <a:rPr lang="ru-RU" sz="2800" b="1" dirty="0" smtClean="0"/>
              <a:t>Дано</a:t>
            </a:r>
            <a:r>
              <a:rPr lang="ru-RU" sz="2800" dirty="0" smtClean="0"/>
              <a:t> </a:t>
            </a:r>
            <a:r>
              <a:rPr lang="ru-RU" sz="2800" dirty="0"/>
              <a:t>свет выключен</a:t>
            </a:r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включаю свет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свет должен быть </a:t>
            </a:r>
            <a:r>
              <a:rPr lang="ru-RU" sz="2800" dirty="0" smtClean="0"/>
              <a:t>включен</a:t>
            </a:r>
          </a:p>
          <a:p>
            <a:pPr lvl="1"/>
            <a:endParaRPr lang="ru-RU" sz="2800" dirty="0"/>
          </a:p>
          <a:p>
            <a:pPr lvl="1"/>
            <a:endParaRPr lang="ru-RU" sz="2800" dirty="0" smtClean="0"/>
          </a:p>
          <a:p>
            <a:pPr lvl="1"/>
            <a:r>
              <a:rPr lang="ru-RU" sz="2800" dirty="0"/>
              <a:t>	</a:t>
            </a:r>
            <a:r>
              <a:rPr lang="ru-RU" sz="2800" dirty="0" smtClean="0"/>
              <a:t>					(Спасибо, </a:t>
            </a:r>
            <a:r>
              <a:rPr lang="ru-RU" sz="2800" dirty="0" err="1" smtClean="0"/>
              <a:t>Кэп</a:t>
            </a:r>
            <a:r>
              <a:rPr lang="ru-RU" sz="2800" dirty="0" smtClean="0"/>
              <a:t>!)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043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кто это сделал? (включил свет)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827584" y="1772815"/>
            <a:ext cx="63193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Выключатель включает свет</a:t>
            </a:r>
          </a:p>
          <a:p>
            <a:pPr lvl="1"/>
            <a:r>
              <a:rPr lang="ru-RU" sz="2800" b="1" dirty="0"/>
              <a:t>Дано</a:t>
            </a:r>
            <a:r>
              <a:rPr lang="ru-RU" sz="2800" dirty="0"/>
              <a:t> свет выключен</a:t>
            </a:r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нажимаю на выключатель</a:t>
            </a:r>
          </a:p>
          <a:p>
            <a:pPr lvl="1"/>
            <a:r>
              <a:rPr lang="ru-RU" sz="2800" b="1" dirty="0"/>
              <a:t>Тогда </a:t>
            </a:r>
            <a:r>
              <a:rPr lang="ru-RU" sz="2800" dirty="0"/>
              <a:t>свет должен быть включен</a:t>
            </a:r>
          </a:p>
          <a:p>
            <a:endParaRPr lang="ru-RU" sz="2800" dirty="0"/>
          </a:p>
          <a:p>
            <a:r>
              <a:rPr lang="ru-RU" sz="2800" b="1" dirty="0" err="1"/>
              <a:t>Scenario</a:t>
            </a:r>
            <a:r>
              <a:rPr lang="ru-RU" sz="2800" b="1" dirty="0"/>
              <a:t>:</a:t>
            </a:r>
            <a:r>
              <a:rPr lang="ru-RU" sz="2800" dirty="0"/>
              <a:t> Выключатель выключает свет</a:t>
            </a:r>
          </a:p>
          <a:p>
            <a:pPr lvl="1"/>
            <a:r>
              <a:rPr lang="ru-RU" sz="2800" b="1" dirty="0"/>
              <a:t>Дано</a:t>
            </a:r>
            <a:r>
              <a:rPr lang="ru-RU" sz="2800" dirty="0"/>
              <a:t> свет </a:t>
            </a:r>
            <a:r>
              <a:rPr lang="ru-RU" sz="2800" dirty="0" smtClean="0"/>
              <a:t>включен</a:t>
            </a:r>
            <a:endParaRPr lang="ru-RU" sz="2800" dirty="0"/>
          </a:p>
          <a:p>
            <a:pPr lvl="1"/>
            <a:r>
              <a:rPr lang="ru-RU" sz="2800" b="1" dirty="0"/>
              <a:t>Когда</a:t>
            </a:r>
            <a:r>
              <a:rPr lang="ru-RU" sz="2800" dirty="0"/>
              <a:t> я нажимаю на выключатель</a:t>
            </a:r>
          </a:p>
          <a:p>
            <a:pPr lvl="1"/>
            <a:r>
              <a:rPr lang="ru-RU" sz="2800" b="1" dirty="0"/>
              <a:t>Тогда</a:t>
            </a:r>
            <a:r>
              <a:rPr lang="ru-RU" sz="2800" dirty="0"/>
              <a:t> свет должен быть выключен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20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Короче!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49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916832"/>
            <a:ext cx="85411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/>
              <a:t>Scenario</a:t>
            </a:r>
            <a:r>
              <a:rPr lang="ru-RU" sz="2400" b="1" dirty="0"/>
              <a:t> </a:t>
            </a:r>
            <a:r>
              <a:rPr lang="ru-RU" sz="2400" b="1" dirty="0" err="1"/>
              <a:t>Outline</a:t>
            </a:r>
            <a:r>
              <a:rPr lang="ru-RU" sz="2400" b="1" dirty="0"/>
              <a:t>:</a:t>
            </a:r>
            <a:r>
              <a:rPr lang="ru-RU" sz="2400" dirty="0"/>
              <a:t> Выключатель контролирует состояние света</a:t>
            </a:r>
          </a:p>
          <a:p>
            <a:pPr lvl="1"/>
            <a:r>
              <a:rPr lang="ru-RU" sz="2400" b="1" dirty="0"/>
              <a:t>Дано</a:t>
            </a:r>
            <a:r>
              <a:rPr lang="ru-RU" sz="2400" dirty="0"/>
              <a:t> свет </a:t>
            </a:r>
            <a:r>
              <a:rPr lang="ru-RU" sz="2400" dirty="0" smtClean="0"/>
              <a:t>&lt;</a:t>
            </a:r>
            <a:r>
              <a:rPr lang="ru-RU" sz="2400" b="1" i="1" dirty="0" smtClean="0"/>
              <a:t>в первоначальном состоянии</a:t>
            </a:r>
            <a:r>
              <a:rPr lang="ru-RU" sz="2400" dirty="0" smtClean="0"/>
              <a:t>&gt;</a:t>
            </a:r>
            <a:endParaRPr lang="ru-RU" sz="2400" dirty="0"/>
          </a:p>
          <a:p>
            <a:pPr lvl="1"/>
            <a:r>
              <a:rPr lang="ru-RU" sz="2400" b="1" dirty="0"/>
              <a:t>Когда</a:t>
            </a:r>
            <a:r>
              <a:rPr lang="ru-RU" sz="2400" dirty="0"/>
              <a:t> я нажимаю на выключатель</a:t>
            </a:r>
          </a:p>
          <a:p>
            <a:pPr lvl="1"/>
            <a:r>
              <a:rPr lang="ru-RU" sz="2400" b="1" dirty="0"/>
              <a:t>Тогда</a:t>
            </a:r>
            <a:r>
              <a:rPr lang="ru-RU" sz="2400" dirty="0"/>
              <a:t> свет должен </a:t>
            </a:r>
            <a:r>
              <a:rPr lang="ru-RU" sz="2400"/>
              <a:t>быть </a:t>
            </a:r>
            <a:r>
              <a:rPr lang="ru-RU" sz="2400" smtClean="0"/>
              <a:t>&lt;</a:t>
            </a:r>
            <a:r>
              <a:rPr lang="ru-RU" sz="2400" b="1" i="1" dirty="0" smtClean="0"/>
              <a:t>в ожидаемом состоянии</a:t>
            </a:r>
            <a:r>
              <a:rPr lang="ru-RU" sz="2400" dirty="0" smtClean="0"/>
              <a:t>&gt;</a:t>
            </a:r>
          </a:p>
          <a:p>
            <a:endParaRPr lang="en-US" sz="2400" dirty="0" smtClean="0"/>
          </a:p>
          <a:p>
            <a:r>
              <a:rPr lang="en-US" sz="2400" b="1" dirty="0" smtClean="0"/>
              <a:t>Examples:</a:t>
            </a:r>
            <a:endParaRPr lang="ru-RU" sz="2400" b="1" dirty="0"/>
          </a:p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5858"/>
              </p:ext>
            </p:extLst>
          </p:nvPr>
        </p:nvGraphicFramePr>
        <p:xfrm>
          <a:off x="755576" y="4502155"/>
          <a:ext cx="6096000" cy="1493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/>
                <a:gridCol w="3048000"/>
              </a:tblGrid>
              <a:tr h="29883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 первоначальном состоянии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 ожидаемом состоянии</a:t>
                      </a:r>
                      <a:endParaRPr lang="ru-RU" sz="2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выключен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выключен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включен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51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764704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&gt;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50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Критика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 приглашенные звезды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2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Сказочная страна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51</a:t>
            </a:fld>
            <a:endParaRPr lang="ru-RU"/>
          </a:p>
        </p:txBody>
      </p:sp>
      <p:pic>
        <p:nvPicPr>
          <p:cNvPr id="5122" name="Picture 2" descr="Маша и Медведь : маша в шоке - Мульти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94376"/>
            <a:ext cx="8208912" cy="46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066579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По мотивам: </a:t>
            </a:r>
            <a:r>
              <a:rPr lang="ru-RU" sz="2400" dirty="0">
                <a:hlinkClick r:id="rId3"/>
              </a:rPr>
              <a:t>Тестирование в стиле </a:t>
            </a:r>
            <a:r>
              <a:rPr lang="en-US" sz="2400" dirty="0">
                <a:hlinkClick r:id="rId3"/>
              </a:rPr>
              <a:t>TSA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9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которой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52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79512" y="1700808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Бизнес-аналитики, не умеющие программировать, самостоятельно пишут сценарии на </a:t>
            </a:r>
            <a:r>
              <a:rPr lang="ru-RU" sz="2400" dirty="0" err="1" smtClean="0"/>
              <a:t>Given</a:t>
            </a:r>
            <a:r>
              <a:rPr lang="ru-RU" sz="2400" dirty="0" smtClean="0"/>
              <a:t>/</a:t>
            </a:r>
            <a:r>
              <a:rPr lang="ru-RU" sz="2400" dirty="0" err="1" smtClean="0"/>
              <a:t>When</a:t>
            </a:r>
            <a:r>
              <a:rPr lang="ru-RU" sz="2400" dirty="0" smtClean="0"/>
              <a:t>/</a:t>
            </a:r>
            <a:r>
              <a:rPr lang="ru-RU" sz="2400" dirty="0" err="1" smtClean="0"/>
              <a:t>Then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Бизнес-аналитики предпочитают использовать </a:t>
            </a:r>
            <a:r>
              <a:rPr lang="ru-RU" sz="2400" dirty="0" err="1"/>
              <a:t>Notepad</a:t>
            </a:r>
            <a:r>
              <a:rPr lang="ru-RU" sz="2400" dirty="0"/>
              <a:t>++ или </a:t>
            </a:r>
            <a:r>
              <a:rPr lang="ru-RU" sz="2400" dirty="0" err="1"/>
              <a:t>Visual</a:t>
            </a:r>
            <a:r>
              <a:rPr lang="ru-RU" sz="2400" dirty="0"/>
              <a:t> </a:t>
            </a:r>
            <a:r>
              <a:rPr lang="ru-RU" sz="2400" dirty="0" err="1"/>
              <a:t>Studio</a:t>
            </a:r>
            <a:r>
              <a:rPr lang="ru-RU" sz="2400" dirty="0"/>
              <a:t> для редактирования .</a:t>
            </a:r>
            <a:r>
              <a:rPr lang="ru-RU" sz="2400" dirty="0" err="1"/>
              <a:t>feature</a:t>
            </a:r>
            <a:r>
              <a:rPr lang="ru-RU" sz="2400" dirty="0"/>
              <a:t> файлов, вместо убогого MS </a:t>
            </a:r>
            <a:r>
              <a:rPr lang="ru-RU" sz="2400" dirty="0" err="1" smtClean="0"/>
              <a:t>Word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Программисты любят </a:t>
            </a:r>
            <a:r>
              <a:rPr lang="ru-RU" sz="2400" dirty="0" smtClean="0"/>
              <a:t>составлять, обсуждать </a:t>
            </a:r>
            <a:r>
              <a:rPr lang="ru-RU" sz="2400" dirty="0"/>
              <a:t>и дописывать требования и сразу же пишут автоматизированные сценарии </a:t>
            </a: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ru-RU" sz="2400" dirty="0"/>
              <a:t>Все участники команды поддерживают документацию в актуальном состоянии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524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нужен ли паттерн </a:t>
            </a:r>
            <a:r>
              <a:rPr lang="ru-RU" dirty="0" err="1"/>
              <a:t>Given</a:t>
            </a:r>
            <a:r>
              <a:rPr lang="ru-RU" dirty="0"/>
              <a:t> – </a:t>
            </a:r>
            <a:r>
              <a:rPr lang="ru-RU" dirty="0" err="1"/>
              <a:t>When</a:t>
            </a:r>
            <a:r>
              <a:rPr lang="ru-RU" dirty="0"/>
              <a:t> - </a:t>
            </a:r>
            <a:r>
              <a:rPr lang="ru-RU" dirty="0" err="1"/>
              <a:t>Then</a:t>
            </a:r>
            <a:r>
              <a:rPr lang="ru-RU" dirty="0"/>
              <a:t>?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53</a:t>
            </a:fld>
            <a:endParaRPr lang="ru-RU"/>
          </a:p>
        </p:txBody>
      </p:sp>
      <p:pic>
        <p:nvPicPr>
          <p:cNvPr id="6146" name="Picture 2" descr="http://software-testing.ru/trainings/images/stories/barantse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437112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358" y="5085184"/>
            <a:ext cx="665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hlinkClick r:id="rId3"/>
              </a:rPr>
              <a:t>Почему я не люблю огурцы и фитнес — плюсы и минусы BDD и </a:t>
            </a:r>
            <a:r>
              <a:rPr lang="ru-RU" sz="2400" dirty="0" smtClean="0">
                <a:hlinkClick r:id="rId3"/>
              </a:rPr>
              <a:t>ATDD. </a:t>
            </a:r>
            <a:endParaRPr lang="en-US" sz="2400" dirty="0" smtClean="0">
              <a:hlinkClick r:id="rId3"/>
            </a:endParaRPr>
          </a:p>
          <a:p>
            <a:r>
              <a:rPr lang="ru-RU" sz="2400" dirty="0">
                <a:hlinkClick r:id="rId3"/>
              </a:rPr>
              <a:t>Доклад Алексея </a:t>
            </a:r>
            <a:r>
              <a:rPr lang="ru-RU" sz="2400" dirty="0" err="1">
                <a:hlinkClick r:id="rId3"/>
              </a:rPr>
              <a:t>Баранцева</a:t>
            </a:r>
            <a:r>
              <a:rPr lang="ru-RU" sz="2400" dirty="0">
                <a:hlinkClick r:id="rId3"/>
              </a:rPr>
              <a:t> на </a:t>
            </a:r>
            <a:r>
              <a:rPr lang="en-US" sz="2400" dirty="0">
                <a:hlinkClick r:id="rId3"/>
              </a:rPr>
              <a:t>AgileDays-2011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5352" y="1700807"/>
            <a:ext cx="86742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/>
              <a:t>«программирование в табличках» — адская пытка, паттерн </a:t>
            </a:r>
            <a:r>
              <a:rPr lang="ru-RU" sz="3200" b="1" i="1" dirty="0" err="1"/>
              <a:t>given-when-then</a:t>
            </a:r>
            <a:r>
              <a:rPr lang="ru-RU" sz="3200" i="1" dirty="0"/>
              <a:t> не даёт возможности сделать хоть сколько-нибудь сложные автоматизированные тесты, а при ручном тестировании он и вовсе не нужен.</a:t>
            </a:r>
          </a:p>
        </p:txBody>
      </p:sp>
    </p:spTree>
    <p:extLst>
      <p:ext uri="{BB962C8B-B14F-4D97-AF65-F5344CB8AC3E}">
        <p14:creationId xmlns:p14="http://schemas.microsoft.com/office/powerpoint/2010/main" val="11283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Дэн </a:t>
            </a:r>
            <a:r>
              <a:rPr lang="ru-RU" dirty="0" err="1" smtClean="0"/>
              <a:t>Норт</a:t>
            </a:r>
            <a:r>
              <a:rPr lang="ru-RU" dirty="0" smtClean="0"/>
              <a:t>: Человек, придумавший </a:t>
            </a:r>
            <a:r>
              <a:rPr lang="en-US" dirty="0" smtClean="0"/>
              <a:t>Given When Then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54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965599"/>
            <a:ext cx="1586880" cy="141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5970049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hlinkClick r:id="rId3"/>
              </a:rPr>
              <a:t>Dan</a:t>
            </a:r>
            <a:r>
              <a:rPr lang="ru-RU" sz="2800" dirty="0">
                <a:hlinkClick r:id="rId3"/>
              </a:rPr>
              <a:t> </a:t>
            </a:r>
            <a:r>
              <a:rPr lang="ru-RU" sz="2800" dirty="0" err="1">
                <a:hlinkClick r:id="rId3"/>
              </a:rPr>
              <a:t>North</a:t>
            </a:r>
            <a:r>
              <a:rPr lang="ru-RU" sz="2800" dirty="0">
                <a:hlinkClick r:id="rId3"/>
              </a:rPr>
              <a:t>: Введение в </a:t>
            </a:r>
            <a:r>
              <a:rPr lang="ru-RU" sz="2800" dirty="0" smtClean="0">
                <a:hlinkClick r:id="rId3"/>
              </a:rPr>
              <a:t>BDD (2006 г.)</a:t>
            </a:r>
            <a:endParaRPr lang="ru-RU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828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+Scenario 1:</a:t>
            </a:r>
            <a:r>
              <a:rPr lang="en-US" sz="2800" dirty="0"/>
              <a:t> Account is in credit+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Given</a:t>
            </a:r>
            <a:r>
              <a:rPr lang="en-US" sz="2800" dirty="0"/>
              <a:t> the account is in credit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And</a:t>
            </a:r>
            <a:r>
              <a:rPr lang="en-US" sz="2800" dirty="0"/>
              <a:t> the card is valid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And</a:t>
            </a:r>
            <a:r>
              <a:rPr lang="en-US" sz="2800" dirty="0"/>
              <a:t> the dispenser contains </a:t>
            </a:r>
            <a:r>
              <a:rPr lang="en-US" sz="2800" dirty="0" smtClean="0"/>
              <a:t>cash</a:t>
            </a:r>
            <a:endParaRPr lang="ru-RU" sz="2800" dirty="0" smtClean="0"/>
          </a:p>
          <a:p>
            <a:pPr lvl="1"/>
            <a:endParaRPr lang="en-US" sz="800" dirty="0"/>
          </a:p>
          <a:p>
            <a:pPr lvl="1"/>
            <a:r>
              <a:rPr lang="en-US" sz="2800" dirty="0">
                <a:solidFill>
                  <a:srgbClr val="800000"/>
                </a:solidFill>
              </a:rPr>
              <a:t>When</a:t>
            </a:r>
            <a:r>
              <a:rPr lang="en-US" sz="2800" dirty="0"/>
              <a:t> the customer requests </a:t>
            </a:r>
            <a:r>
              <a:rPr lang="en-US" sz="2800" dirty="0" smtClean="0"/>
              <a:t>cash</a:t>
            </a:r>
            <a:endParaRPr lang="ru-RU" sz="2800" dirty="0" smtClean="0"/>
          </a:p>
          <a:p>
            <a:pPr lvl="1"/>
            <a:endParaRPr lang="en-US" sz="800" dirty="0"/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Then</a:t>
            </a:r>
            <a:r>
              <a:rPr lang="en-US" sz="2800" dirty="0"/>
              <a:t> ensure the account is debited</a:t>
            </a:r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And</a:t>
            </a:r>
            <a:r>
              <a:rPr lang="en-US" sz="2800" dirty="0"/>
              <a:t> ensure cash is dispensed</a:t>
            </a:r>
          </a:p>
          <a:p>
            <a:pPr lvl="1"/>
            <a:r>
              <a:rPr lang="en-US" sz="2800" dirty="0">
                <a:solidFill>
                  <a:srgbClr val="004821"/>
                </a:solidFill>
              </a:rPr>
              <a:t>And</a:t>
            </a:r>
            <a:r>
              <a:rPr lang="en-US" sz="2800" dirty="0"/>
              <a:t> ensure the card is returned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758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Джеймс Бах: Всё ли можно автоматизировать?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55</a:t>
            </a:fld>
            <a:endParaRPr lang="ru-RU"/>
          </a:p>
        </p:txBody>
      </p:sp>
      <p:pic>
        <p:nvPicPr>
          <p:cNvPr id="8194" name="Picture 2" descr="James B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869160"/>
            <a:ext cx="1724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628800"/>
            <a:ext cx="8496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+Scenario 1: Account is in credit+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Given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account is in credit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card is valid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dispenser contains cash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When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the customer requests cash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Then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the account is debited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cash is dispensed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check that the card is returned</a:t>
            </a:r>
          </a:p>
          <a:p>
            <a:r>
              <a:rPr lang="en-US" sz="2000" dirty="0"/>
              <a:t>And check that nothing happens that shouldn’t happen and everything else happens </a:t>
            </a:r>
            <a:r>
              <a:rPr lang="en-US" sz="2000" dirty="0" smtClean="0"/>
              <a:t>that </a:t>
            </a:r>
            <a:r>
              <a:rPr lang="en-US" sz="2000" dirty="0"/>
              <a:t>should happen for all variations of this scenario and all </a:t>
            </a:r>
            <a:r>
              <a:rPr lang="en-US" sz="2000" dirty="0" smtClean="0"/>
              <a:t>possible </a:t>
            </a:r>
            <a:r>
              <a:rPr lang="en-US" sz="2000" dirty="0"/>
              <a:t>states of the ATM and all possible states of the customer’s </a:t>
            </a:r>
            <a:endParaRPr lang="ru-RU" sz="2000" dirty="0" smtClean="0"/>
          </a:p>
          <a:p>
            <a:r>
              <a:rPr lang="en-US" sz="2000" dirty="0" smtClean="0"/>
              <a:t>account </a:t>
            </a:r>
            <a:r>
              <a:rPr lang="en-US" sz="2000" dirty="0"/>
              <a:t>and all possible states of the rest of the database and </a:t>
            </a:r>
            <a:endParaRPr lang="ru-RU" sz="2000" dirty="0" smtClean="0"/>
          </a:p>
          <a:p>
            <a:r>
              <a:rPr lang="en-US" sz="2000" dirty="0" smtClean="0"/>
              <a:t>all </a:t>
            </a:r>
            <a:r>
              <a:rPr lang="en-US" sz="2000" dirty="0"/>
              <a:t>possible states of the system as a whole, and </a:t>
            </a:r>
            <a:r>
              <a:rPr lang="en-US" sz="2000" dirty="0" smtClean="0"/>
              <a:t>anything </a:t>
            </a:r>
            <a:endParaRPr lang="ru-RU" sz="2000" dirty="0" smtClean="0"/>
          </a:p>
          <a:p>
            <a:r>
              <a:rPr lang="en-US" sz="2000" dirty="0" smtClean="0"/>
              <a:t>happening </a:t>
            </a:r>
            <a:r>
              <a:rPr lang="en-US" sz="2000" dirty="0"/>
              <a:t>in the cloud that should not </a:t>
            </a:r>
            <a:r>
              <a:rPr lang="en-US" sz="2000" dirty="0" smtClean="0"/>
              <a:t>matter </a:t>
            </a:r>
            <a:endParaRPr lang="ru-RU" sz="2000" dirty="0" smtClean="0"/>
          </a:p>
          <a:p>
            <a:r>
              <a:rPr lang="en-US" sz="2000" dirty="0" smtClean="0"/>
              <a:t>but </a:t>
            </a:r>
            <a:r>
              <a:rPr lang="en-US" sz="2000" dirty="0"/>
              <a:t>might matter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r>
              <a:rPr lang="en-US" sz="2000" dirty="0" smtClean="0"/>
              <a:t>::&gt;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://www.satisfice.com/blog/archives/638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6856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Серебряной пули действительно </a:t>
            </a:r>
            <a:r>
              <a:rPr lang="ru-RU" dirty="0" smtClean="0"/>
              <a:t>нет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 что…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2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Автоматизация не заменит </a:t>
            </a:r>
            <a:r>
              <a:rPr lang="ru-RU" dirty="0" err="1"/>
              <a:t>тестировщика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57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23528" y="1844824"/>
            <a:ext cx="835292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Потому что: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умеет думать, а машина – </a:t>
            </a:r>
            <a:r>
              <a:rPr lang="ru-RU" sz="3200" dirty="0" smtClean="0"/>
              <a:t>выполнять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умеет тестировать, а машина – </a:t>
            </a:r>
            <a:r>
              <a:rPr lang="ru-RU" sz="3200" dirty="0" smtClean="0"/>
              <a:t>проверять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err="1"/>
              <a:t>Тестировщик</a:t>
            </a:r>
            <a:r>
              <a:rPr lang="ru-RU" sz="3200" dirty="0"/>
              <a:t> – это человек, а машина – это </a:t>
            </a:r>
            <a:r>
              <a:rPr lang="ru-RU" sz="3200" dirty="0" smtClean="0"/>
              <a:t>такая машина </a:t>
            </a:r>
            <a:r>
              <a:rPr lang="ru-RU" sz="3200" dirty="0"/>
              <a:t>;)</a:t>
            </a:r>
          </a:p>
          <a:p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2289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Запускаемая спецификация не заменит всё-всё-всё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5444" y="2060848"/>
            <a:ext cx="87206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3200" dirty="0"/>
              <a:t>Детали в переписке с </a:t>
            </a:r>
            <a:r>
              <a:rPr lang="ru-RU" sz="3200" dirty="0" smtClean="0"/>
              <a:t>заказчиками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/>
              <a:t>Информацию из баг-</a:t>
            </a:r>
            <a:r>
              <a:rPr lang="ru-RU" sz="3200" dirty="0" err="1"/>
              <a:t>треккера</a:t>
            </a:r>
            <a:r>
              <a:rPr lang="ru-RU" sz="3200" dirty="0" smtClean="0"/>
              <a:t>,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Другая </a:t>
            </a:r>
            <a:r>
              <a:rPr lang="ru-RU" sz="3200" dirty="0"/>
              <a:t>проектная </a:t>
            </a:r>
            <a:r>
              <a:rPr lang="ru-RU" sz="3200" dirty="0" smtClean="0"/>
              <a:t>документация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Диаграммы</a:t>
            </a:r>
            <a:r>
              <a:rPr lang="ru-RU" sz="3200" dirty="0"/>
              <a:t>, скриншоты, разговоры в </a:t>
            </a:r>
            <a:r>
              <a:rPr lang="ru-RU" sz="3200" dirty="0" err="1" smtClean="0"/>
              <a:t>Скайпе</a:t>
            </a:r>
            <a:endParaRPr lang="ru-RU" sz="3200" dirty="0" smtClean="0"/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Другие </a:t>
            </a:r>
            <a:r>
              <a:rPr lang="ru-RU" sz="3200" dirty="0"/>
              <a:t>инструменты </a:t>
            </a:r>
            <a:r>
              <a:rPr lang="ru-RU" sz="3200" dirty="0" smtClean="0"/>
              <a:t>тестирования</a:t>
            </a:r>
          </a:p>
          <a:p>
            <a:pPr marL="171450" indent="-171450">
              <a:buFont typeface="Arial" pitchFamily="34" charset="0"/>
              <a:buChar char="•"/>
            </a:pPr>
            <a:endParaRPr lang="ru-RU" sz="1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ru-RU" sz="3200" dirty="0" smtClean="0"/>
              <a:t>Все </a:t>
            </a:r>
            <a:r>
              <a:rPr lang="ru-RU" sz="3200" dirty="0"/>
              <a:t>другие мануальные </a:t>
            </a:r>
            <a:r>
              <a:rPr lang="ru-RU" sz="3200" dirty="0" smtClean="0"/>
              <a:t>тесты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283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Зато помогает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59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51520" y="1628800"/>
            <a:ext cx="87129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Обсудить </a:t>
            </a:r>
            <a:r>
              <a:rPr lang="ru-RU" sz="2800" dirty="0" smtClean="0"/>
              <a:t>ожидания от  </a:t>
            </a:r>
            <a:r>
              <a:rPr lang="ru-RU" sz="2800" dirty="0"/>
              <a:t>реализации новой </a:t>
            </a:r>
            <a:r>
              <a:rPr lang="ru-RU" sz="2800" dirty="0" smtClean="0"/>
              <a:t>функциональности с коллегами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Подкрепить требования примерами, тестами,  которые тестируют сами </a:t>
            </a:r>
            <a:r>
              <a:rPr lang="ru-RU" sz="2800" dirty="0" smtClean="0"/>
              <a:t>требования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Создавать мануальные тест кейсы такими, чтобы их было легче </a:t>
            </a:r>
            <a:r>
              <a:rPr lang="ru-RU" sz="2800" dirty="0" smtClean="0"/>
              <a:t>автоматизировать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Автоматизировать регрессионное </a:t>
            </a:r>
            <a:r>
              <a:rPr lang="ru-RU" sz="2800" dirty="0" smtClean="0"/>
              <a:t>тестирование</a:t>
            </a:r>
          </a:p>
          <a:p>
            <a:pPr marL="457200" indent="-457200">
              <a:buFont typeface="Arial" pitchFamily="34" charset="0"/>
              <a:buChar char="•"/>
            </a:pPr>
            <a:endParaRPr lang="ru-RU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ru-RU" sz="2800" dirty="0"/>
              <a:t>Документировать новые знания и другую информацию о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35522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</a:t>
            </a:fld>
            <a:endParaRPr lang="ru-RU"/>
          </a:p>
        </p:txBody>
      </p:sp>
      <p:pic>
        <p:nvPicPr>
          <p:cNvPr id="4098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3996401"/>
            <a:ext cx="2004391" cy="25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62" y="1412776"/>
            <a:ext cx="11164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8817"/>
            <a:ext cx="156539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ая выноска 2"/>
          <p:cNvSpPr/>
          <p:nvPr/>
        </p:nvSpPr>
        <p:spPr>
          <a:xfrm>
            <a:off x="179512" y="528817"/>
            <a:ext cx="5505223" cy="3600400"/>
          </a:xfrm>
          <a:prstGeom prst="wedgeRectCallout">
            <a:avLst>
              <a:gd name="adj1" fmla="val 46556"/>
              <a:gd name="adj2" fmla="val 781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Ага, круто: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1 книгу и оформить заказ. Проверить что доставка – стандартная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4 книги и оформить заказ. Проверить что доставка – стандартная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5 книг и оформить заказ. Проверить что тип доставки – бесплатная</a:t>
            </a:r>
            <a:r>
              <a:rPr lang="ru-RU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dirty="0" smtClean="0"/>
              <a:t>Добавить </a:t>
            </a:r>
            <a:r>
              <a:rPr lang="ru-RU" dirty="0"/>
              <a:t>в корзину 6 книг и оформить заказ. Проверить что тип доставки – бесплатная.</a:t>
            </a:r>
          </a:p>
          <a:p>
            <a:r>
              <a:rPr lang="ru-RU" dirty="0"/>
              <a:t>О-о-о тест кейсы почти готовы!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83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автоматизации тестирования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60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39552" y="1988840"/>
            <a:ext cx="79928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Помогает сделать сложный тест более читабельным и понятным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Обеспечивает внешний пользовательский интерфейс для теста</a:t>
            </a:r>
          </a:p>
          <a:p>
            <a:pPr marL="285750" indent="-285750">
              <a:buFont typeface="Arial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3200" dirty="0" smtClean="0"/>
              <a:t>Помогает разбить один большой тест на повторно используемые блоки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6548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не лечит всю автоматизацию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61</a:t>
            </a:fld>
            <a:endParaRPr lang="ru-RU"/>
          </a:p>
        </p:txBody>
      </p:sp>
      <p:pic>
        <p:nvPicPr>
          <p:cNvPr id="1030" name="Picture 6" descr="white trash repairs - The Mobile Hotel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4"/>
            <a:ext cx="7560840" cy="503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6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en-US" dirty="0" smtClean="0"/>
              <a:t> </a:t>
            </a:r>
            <a:r>
              <a:rPr lang="ru-RU" dirty="0" smtClean="0"/>
              <a:t>вылечить?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62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03" y="1412776"/>
            <a:ext cx="8543287" cy="506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1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Watin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Пару слов 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4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WatiN</a:t>
            </a:r>
            <a:r>
              <a:rPr lang="en-US" dirty="0" smtClean="0"/>
              <a:t> – </a:t>
            </a:r>
            <a:r>
              <a:rPr lang="ru-RU" dirty="0" smtClean="0"/>
              <a:t>это очень просто!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64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060848"/>
            <a:ext cx="84486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8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Набор текста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65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848872" cy="518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9188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50" y="2636912"/>
            <a:ext cx="6755842" cy="362030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6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Ожидание элемента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5" y="1412775"/>
            <a:ext cx="700881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856895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5076056" y="2924944"/>
            <a:ext cx="1296144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элемента в элементе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67</a:t>
            </a:fld>
            <a:endParaRPr lang="ru-RU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16" y="1268760"/>
            <a:ext cx="8742363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41168"/>
            <a:ext cx="7128792" cy="158417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68</a:t>
            </a:fld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447925"/>
            <a:ext cx="8951913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4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69</a:t>
            </a:fld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037"/>
            <a:ext cx="9144000" cy="4513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5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всё вместе!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Feature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b="1" dirty="0"/>
              <a:t> </a:t>
            </a:r>
            <a:r>
              <a:rPr lang="ru-RU" sz="1800" dirty="0"/>
              <a:t>Бесплатная доставка книг</a:t>
            </a:r>
          </a:p>
          <a:p>
            <a:pPr marL="685800" lvl="1">
              <a:buFontTx/>
              <a:buChar char="-"/>
            </a:pPr>
            <a:r>
              <a:rPr lang="ru-RU" sz="1800" dirty="0" smtClean="0"/>
              <a:t>При </a:t>
            </a:r>
            <a:r>
              <a:rPr lang="ru-RU" sz="1800" dirty="0"/>
              <a:t>заказе 5-ти и более книг, клиент получает бесплатную </a:t>
            </a:r>
            <a:r>
              <a:rPr lang="ru-RU" sz="1800" dirty="0" smtClean="0"/>
              <a:t>доставку</a:t>
            </a:r>
            <a:endParaRPr lang="ru-RU" sz="1800" dirty="0"/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b="1" dirty="0" err="1">
                <a:solidFill>
                  <a:srgbClr val="002060"/>
                </a:solidFill>
              </a:rPr>
              <a:t>Scenario</a:t>
            </a:r>
            <a:r>
              <a:rPr lang="ru-RU" sz="1800" b="1" dirty="0">
                <a:solidFill>
                  <a:srgbClr val="002060"/>
                </a:solidFill>
              </a:rPr>
              <a:t> </a:t>
            </a:r>
            <a:r>
              <a:rPr lang="ru-RU" sz="1800" b="1" dirty="0" err="1">
                <a:solidFill>
                  <a:srgbClr val="002060"/>
                </a:solidFill>
              </a:rPr>
              <a:t>Outline</a:t>
            </a:r>
            <a:r>
              <a:rPr lang="ru-RU" sz="1800" b="1" dirty="0">
                <a:solidFill>
                  <a:srgbClr val="002060"/>
                </a:solidFill>
              </a:rPr>
              <a:t>:</a:t>
            </a:r>
            <a:r>
              <a:rPr lang="ru-RU" sz="1800" dirty="0"/>
              <a:t> Стоимость доставки при покупке книг</a:t>
            </a:r>
          </a:p>
          <a:p>
            <a:pPr marL="400050" lvl="1" indent="0">
              <a:buNone/>
            </a:pPr>
            <a:r>
              <a:rPr lang="ru-RU" sz="1800" b="1" dirty="0">
                <a:solidFill>
                  <a:srgbClr val="002060"/>
                </a:solidFill>
              </a:rPr>
              <a:t>Дано</a:t>
            </a:r>
            <a:r>
              <a:rPr lang="ru-RU" sz="1800" dirty="0"/>
              <a:t> Клиент заказывает </a:t>
            </a:r>
            <a:r>
              <a:rPr lang="ru-RU" sz="1800" b="1" i="1" dirty="0"/>
              <a:t>&lt;количество книг</a:t>
            </a:r>
            <a:r>
              <a:rPr lang="ru-RU" sz="1800" b="1" i="1" dirty="0" smtClean="0"/>
              <a:t>&gt; </a:t>
            </a:r>
            <a:r>
              <a:rPr lang="ru-RU" sz="1800" dirty="0" smtClean="0"/>
              <a:t>книг</a:t>
            </a:r>
            <a:endParaRPr lang="ru-RU" sz="1800" b="1" dirty="0"/>
          </a:p>
          <a:p>
            <a:pPr marL="400050" lvl="1" indent="0">
              <a:buNone/>
            </a:pPr>
            <a:r>
              <a:rPr lang="ru-RU" sz="1800" b="1" dirty="0">
                <a:solidFill>
                  <a:srgbClr val="002060"/>
                </a:solidFill>
              </a:rPr>
              <a:t>Когда</a:t>
            </a:r>
            <a:r>
              <a:rPr lang="ru-RU" sz="1800" dirty="0"/>
              <a:t> клиент оформляет заказ</a:t>
            </a:r>
          </a:p>
          <a:p>
            <a:pPr marL="400050" lvl="1" indent="0">
              <a:buNone/>
            </a:pPr>
            <a:r>
              <a:rPr lang="ru-RU" sz="1800" b="1" dirty="0" smtClean="0">
                <a:solidFill>
                  <a:srgbClr val="002060"/>
                </a:solidFill>
              </a:rPr>
              <a:t>Тогда</a:t>
            </a:r>
            <a:r>
              <a:rPr lang="ru-RU" sz="1800" dirty="0" smtClean="0"/>
              <a:t> </a:t>
            </a:r>
            <a:r>
              <a:rPr lang="ru-RU" sz="1800" dirty="0"/>
              <a:t>доставка должна быть </a:t>
            </a:r>
            <a:r>
              <a:rPr lang="ru-RU" sz="1800" b="1" i="1" dirty="0"/>
              <a:t>&lt;тип доставки&gt;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Examples: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56B8CD2-A8B3-41B0-B02C-5B2C28F6DA9C}" type="slidenum">
              <a:rPr lang="ru-RU" smtClean="0"/>
              <a:pPr algn="ctr"/>
              <a:t>7</a:t>
            </a:fld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39482"/>
              </p:ext>
            </p:extLst>
          </p:nvPr>
        </p:nvGraphicFramePr>
        <p:xfrm>
          <a:off x="611560" y="4509120"/>
          <a:ext cx="6096000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количество книг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тип доставки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Бесплатная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Бесплатная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4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Демо</a:t>
            </a:r>
            <a:r>
              <a:rPr lang="ru-RU" dirty="0" smtClean="0"/>
              <a:t> самого глючного приложения в мире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70</a:t>
            </a:fld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6665913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3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8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7" y="260648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&gt;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  <p:pic>
        <p:nvPicPr>
          <p:cNvPr id="6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4" y="3903601"/>
            <a:ext cx="1866464" cy="23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84241"/>
            <a:ext cx="4067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5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B8CD2-A8B3-41B0-B02C-5B2C28F6DA9C}" type="slidenum">
              <a:rPr lang="ru-RU" smtClean="0"/>
              <a:t>9</a:t>
            </a:fld>
            <a:endParaRPr lang="ru-RU"/>
          </a:p>
        </p:txBody>
      </p:sp>
      <p:pic>
        <p:nvPicPr>
          <p:cNvPr id="2050" name="Picture 2" descr="http://images4.wikia.nocookie.net/__cb20111130005517/villains/images/f/f6/Evil_Stewie_Griff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77071"/>
            <a:ext cx="2215205" cy="203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Мистер Мэ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7" y="260648"/>
            <a:ext cx="13134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кругленная прямоугольная выноска 2"/>
          <p:cNvSpPr/>
          <p:nvPr/>
        </p:nvSpPr>
        <p:spPr>
          <a:xfrm>
            <a:off x="755576" y="980728"/>
            <a:ext cx="5184576" cy="259228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4821"/>
                </a:solidFill>
              </a:rPr>
              <a:t>// </a:t>
            </a:r>
            <a:r>
              <a:rPr lang="ru-RU" sz="2000" dirty="0" err="1" smtClean="0">
                <a:solidFill>
                  <a:srgbClr val="004821"/>
                </a:solidFill>
              </a:rPr>
              <a:t>Хэ</a:t>
            </a:r>
            <a:r>
              <a:rPr lang="ru-RU" sz="2000" dirty="0" smtClean="0">
                <a:solidFill>
                  <a:srgbClr val="004821"/>
                </a:solidFill>
              </a:rPr>
              <a:t>, просто, как два байта переслать</a:t>
            </a:r>
          </a:p>
          <a:p>
            <a:endParaRPr lang="ru-RU" sz="2000" dirty="0" smtClean="0"/>
          </a:p>
          <a:p>
            <a:r>
              <a:rPr lang="ru-RU" sz="2000" dirty="0" err="1" smtClean="0">
                <a:solidFill>
                  <a:srgbClr val="0070C0"/>
                </a:solidFill>
              </a:rPr>
              <a:t>if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smtClean="0"/>
              <a:t> </a:t>
            </a:r>
            <a:r>
              <a:rPr lang="ru-RU" sz="2000" dirty="0" err="1" smtClean="0"/>
              <a:t>Заказ.Корзина</a:t>
            </a:r>
            <a:r>
              <a:rPr lang="ru-RU" sz="2000" dirty="0"/>
              <a:t>["Книги"] </a:t>
            </a:r>
            <a:r>
              <a:rPr lang="ru-RU" sz="2000" dirty="0" smtClean="0"/>
              <a:t>&gt;</a:t>
            </a:r>
            <a:r>
              <a:rPr lang="ru-RU" sz="2000" b="1" dirty="0" smtClean="0">
                <a:solidFill>
                  <a:srgbClr val="FF3300"/>
                </a:solidFill>
              </a:rPr>
              <a:t>= </a:t>
            </a:r>
            <a:r>
              <a:rPr lang="ru-RU" sz="2000" dirty="0" smtClean="0"/>
              <a:t>5 </a:t>
            </a:r>
            <a:r>
              <a:rPr lang="ru-RU" sz="2000" dirty="0" smtClean="0">
                <a:solidFill>
                  <a:srgbClr val="0070C0"/>
                </a:solidFill>
              </a:rPr>
              <a:t>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{</a:t>
            </a:r>
          </a:p>
          <a:p>
            <a:r>
              <a:rPr lang="ru-RU" sz="2000" dirty="0" smtClean="0"/>
              <a:t>      </a:t>
            </a:r>
            <a:r>
              <a:rPr lang="ru-RU" sz="2000" dirty="0" err="1" smtClean="0"/>
              <a:t>Заказ.БесплатнаяДоставка</a:t>
            </a:r>
            <a:r>
              <a:rPr lang="ru-RU" sz="2000" dirty="0" smtClean="0"/>
              <a:t> </a:t>
            </a:r>
            <a:r>
              <a:rPr lang="ru-RU" sz="2000" dirty="0"/>
              <a:t>= </a:t>
            </a:r>
            <a:r>
              <a:rPr lang="ru-RU" sz="2000" dirty="0" err="1">
                <a:solidFill>
                  <a:srgbClr val="0070C0"/>
                </a:solidFill>
              </a:rPr>
              <a:t>true</a:t>
            </a:r>
            <a:r>
              <a:rPr lang="ru-RU" sz="2000" dirty="0"/>
              <a:t>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}</a:t>
            </a:r>
          </a:p>
          <a:p>
            <a:pPr algn="ctr"/>
            <a:endParaRPr lang="ru-RU" dirty="0"/>
          </a:p>
        </p:txBody>
      </p:sp>
      <p:pic>
        <p:nvPicPr>
          <p:cNvPr id="6" name="Picture 2" descr="http://www.smtexas.net/faculty/jackson/CAPPS61011/CAPPS6T2I/Reddy/Webpage/Images/lisa-simpson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354" y="3903601"/>
            <a:ext cx="1866464" cy="238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84241"/>
            <a:ext cx="406717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5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1929</Words>
  <Application>Microsoft Office PowerPoint</Application>
  <PresentationFormat>Экран (4:3)</PresentationFormat>
  <Paragraphs>556</Paragraphs>
  <Slides>70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1" baseType="lpstr">
      <vt:lpstr>Office Theme</vt:lpstr>
      <vt:lpstr>Запускаемая спецификация на SpecFlow с использованием WatiN для .NET</vt:lpstr>
      <vt:lpstr>Мы еще не автоматизируем…</vt:lpstr>
      <vt:lpstr>Презентация PowerPoint</vt:lpstr>
      <vt:lpstr>Опа! Оптическая иллюзия!</vt:lpstr>
      <vt:lpstr>Презентация PowerPoint</vt:lpstr>
      <vt:lpstr>Презентация PowerPoint</vt:lpstr>
      <vt:lpstr>И всё вместе!</vt:lpstr>
      <vt:lpstr>Презентация PowerPoint</vt:lpstr>
      <vt:lpstr>Презентация PowerPoint</vt:lpstr>
      <vt:lpstr>Презентация PowerPoint</vt:lpstr>
      <vt:lpstr>Презентация PowerPoint</vt:lpstr>
      <vt:lpstr>И снова всё вместе!</vt:lpstr>
      <vt:lpstr>Шо это было?!</vt:lpstr>
      <vt:lpstr>Acceptance Test Driven Development </vt:lpstr>
      <vt:lpstr>Презентация PowerPoint</vt:lpstr>
      <vt:lpstr>Спецификация через пример</vt:lpstr>
      <vt:lpstr>Презентация PowerPoint</vt:lpstr>
      <vt:lpstr>Обсудить и поставить правильные цели</vt:lpstr>
      <vt:lpstr>Выбрать ключевые примеры и создать  «Спецификацию с примерами»</vt:lpstr>
      <vt:lpstr>Автоматизировать ключевые примеры и создать «Запускаемую спецификацию»</vt:lpstr>
      <vt:lpstr>Со временем, запускаемая спецификация с примерами перерастет в Живую Документацию</vt:lpstr>
      <vt:lpstr>Спецификация с примерами</vt:lpstr>
      <vt:lpstr>Запускаемая спецификация</vt:lpstr>
      <vt:lpstr>Given when then</vt:lpstr>
      <vt:lpstr>Given When Then</vt:lpstr>
      <vt:lpstr>Задачка!</vt:lpstr>
      <vt:lpstr>Мы не задачки тут решаем</vt:lpstr>
      <vt:lpstr>Немножко на английском </vt:lpstr>
      <vt:lpstr>С нашей стороны яблоки ушли...</vt:lpstr>
      <vt:lpstr>Сложно с Given/When/Then?</vt:lpstr>
      <vt:lpstr>Предпочитаете таблицы?</vt:lpstr>
      <vt:lpstr>Предпочитаете таблицы?</vt:lpstr>
      <vt:lpstr>Цитаты – огромные куски текста</vt:lpstr>
      <vt:lpstr>Background – не повторяйтесь!</vt:lpstr>
      <vt:lpstr>Feature: Мы -- на вершине</vt:lpstr>
      <vt:lpstr>А еще можно писать любой текст</vt:lpstr>
      <vt:lpstr>Вид сверху</vt:lpstr>
      <vt:lpstr>Обобщенный вид сверху</vt:lpstr>
      <vt:lpstr>Gherkin – это:</vt:lpstr>
      <vt:lpstr>И главное!</vt:lpstr>
      <vt:lpstr>Нееееет! Не только в Cucucmber!</vt:lpstr>
      <vt:lpstr>И не только SpecFlow</vt:lpstr>
      <vt:lpstr>Обобщения и детализация</vt:lpstr>
      <vt:lpstr>Лес?</vt:lpstr>
      <vt:lpstr>Регистрация должна быть успешной?</vt:lpstr>
      <vt:lpstr>Или дерево?</vt:lpstr>
      <vt:lpstr>И еще</vt:lpstr>
      <vt:lpstr>А кто это сделал? (включил свет)</vt:lpstr>
      <vt:lpstr>Короче!</vt:lpstr>
      <vt:lpstr>Критика</vt:lpstr>
      <vt:lpstr>Сказочная страна</vt:lpstr>
      <vt:lpstr>В которой</vt:lpstr>
      <vt:lpstr>А нужен ли паттерн Given – When - Then?</vt:lpstr>
      <vt:lpstr>Дэн Норт: Человек, придумавший Given When Then</vt:lpstr>
      <vt:lpstr>Джеймс Бах: Всё ли можно автоматизировать?</vt:lpstr>
      <vt:lpstr>Серебряной пули действительно нет</vt:lpstr>
      <vt:lpstr>Автоматизация не заменит тестировщика</vt:lpstr>
      <vt:lpstr>Запускаемая спецификация не заменит всё-всё-всё</vt:lpstr>
      <vt:lpstr>Зато помогает</vt:lpstr>
      <vt:lpstr>В автоматизации тестирования</vt:lpstr>
      <vt:lpstr>Но, не лечит всю автоматизацию</vt:lpstr>
      <vt:lpstr>Как вылечить?</vt:lpstr>
      <vt:lpstr>Watin</vt:lpstr>
      <vt:lpstr>WatiN – это очень просто!</vt:lpstr>
      <vt:lpstr>Набор текста</vt:lpstr>
      <vt:lpstr>Ожидание элемента</vt:lpstr>
      <vt:lpstr>Поиск элемента в элементе</vt:lpstr>
      <vt:lpstr>CSS</vt:lpstr>
      <vt:lpstr>LINQ</vt:lpstr>
      <vt:lpstr>Демо самого глючного приложения в мире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polus</dc:creator>
  <cp:lastModifiedBy>dzhariy</cp:lastModifiedBy>
  <cp:revision>111</cp:revision>
  <dcterms:created xsi:type="dcterms:W3CDTF">2011-01-23T18:56:34Z</dcterms:created>
  <dcterms:modified xsi:type="dcterms:W3CDTF">2012-05-21T22:26:00Z</dcterms:modified>
</cp:coreProperties>
</file>